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2" r:id="rId1"/>
  </p:sldMasterIdLst>
  <p:notesMasterIdLst>
    <p:notesMasterId r:id="rId195"/>
  </p:notesMasterIdLst>
  <p:sldIdLst>
    <p:sldId id="256" r:id="rId2"/>
    <p:sldId id="264" r:id="rId3"/>
    <p:sldId id="634" r:id="rId4"/>
    <p:sldId id="286" r:id="rId5"/>
    <p:sldId id="258" r:id="rId6"/>
    <p:sldId id="334" r:id="rId7"/>
    <p:sldId id="298" r:id="rId8"/>
    <p:sldId id="336" r:id="rId9"/>
    <p:sldId id="337" r:id="rId10"/>
    <p:sldId id="349" r:id="rId11"/>
    <p:sldId id="353" r:id="rId12"/>
    <p:sldId id="355" r:id="rId13"/>
    <p:sldId id="401" r:id="rId14"/>
    <p:sldId id="356" r:id="rId15"/>
    <p:sldId id="357" r:id="rId16"/>
    <p:sldId id="358" r:id="rId17"/>
    <p:sldId id="366" r:id="rId18"/>
    <p:sldId id="368" r:id="rId19"/>
    <p:sldId id="326" r:id="rId20"/>
    <p:sldId id="373" r:id="rId21"/>
    <p:sldId id="402" r:id="rId22"/>
    <p:sldId id="403" r:id="rId23"/>
    <p:sldId id="515" r:id="rId24"/>
    <p:sldId id="516" r:id="rId25"/>
    <p:sldId id="374" r:id="rId26"/>
    <p:sldId id="299" r:id="rId27"/>
    <p:sldId id="522" r:id="rId28"/>
    <p:sldId id="521" r:id="rId29"/>
    <p:sldId id="284" r:id="rId30"/>
    <p:sldId id="421" r:id="rId31"/>
    <p:sldId id="344" r:id="rId32"/>
    <p:sldId id="404" r:id="rId33"/>
    <p:sldId id="405" r:id="rId34"/>
    <p:sldId id="408" r:id="rId35"/>
    <p:sldId id="523" r:id="rId36"/>
    <p:sldId id="524" r:id="rId37"/>
    <p:sldId id="525" r:id="rId38"/>
    <p:sldId id="526" r:id="rId39"/>
    <p:sldId id="528" r:id="rId40"/>
    <p:sldId id="409" r:id="rId41"/>
    <p:sldId id="410" r:id="rId42"/>
    <p:sldId id="417" r:id="rId43"/>
    <p:sldId id="300" r:id="rId44"/>
    <p:sldId id="345" r:id="rId45"/>
    <p:sldId id="346" r:id="rId46"/>
    <p:sldId id="375" r:id="rId47"/>
    <p:sldId id="380" r:id="rId48"/>
    <p:sldId id="381" r:id="rId49"/>
    <p:sldId id="379" r:id="rId50"/>
    <p:sldId id="378" r:id="rId51"/>
    <p:sldId id="377" r:id="rId52"/>
    <p:sldId id="376" r:id="rId53"/>
    <p:sldId id="303" r:id="rId54"/>
    <p:sldId id="418" r:id="rId55"/>
    <p:sldId id="419" r:id="rId56"/>
    <p:sldId id="420" r:id="rId57"/>
    <p:sldId id="348" r:id="rId58"/>
    <p:sldId id="290" r:id="rId59"/>
    <p:sldId id="422" r:id="rId60"/>
    <p:sldId id="383" r:id="rId61"/>
    <p:sldId id="423" r:id="rId62"/>
    <p:sldId id="262" r:id="rId63"/>
    <p:sldId id="517" r:id="rId64"/>
    <p:sldId id="629" r:id="rId65"/>
    <p:sldId id="628" r:id="rId66"/>
    <p:sldId id="518" r:id="rId67"/>
    <p:sldId id="302" r:id="rId68"/>
    <p:sldId id="384" r:id="rId69"/>
    <p:sldId id="273" r:id="rId70"/>
    <p:sldId id="274" r:id="rId71"/>
    <p:sldId id="385" r:id="rId72"/>
    <p:sldId id="427" r:id="rId73"/>
    <p:sldId id="430" r:id="rId74"/>
    <p:sldId id="431" r:id="rId75"/>
    <p:sldId id="432" r:id="rId76"/>
    <p:sldId id="424" r:id="rId77"/>
    <p:sldId id="426" r:id="rId78"/>
    <p:sldId id="433" r:id="rId79"/>
    <p:sldId id="435" r:id="rId80"/>
    <p:sldId id="434" r:id="rId81"/>
    <p:sldId id="436" r:id="rId82"/>
    <p:sldId id="437" r:id="rId83"/>
    <p:sldId id="425" r:id="rId84"/>
    <p:sldId id="438" r:id="rId85"/>
    <p:sldId id="444" r:id="rId86"/>
    <p:sldId id="445" r:id="rId87"/>
    <p:sldId id="446" r:id="rId88"/>
    <p:sldId id="447" r:id="rId89"/>
    <p:sldId id="439" r:id="rId90"/>
    <p:sldId id="529" r:id="rId91"/>
    <p:sldId id="530" r:id="rId92"/>
    <p:sldId id="531" r:id="rId93"/>
    <p:sldId id="532" r:id="rId94"/>
    <p:sldId id="533" r:id="rId95"/>
    <p:sldId id="534" r:id="rId96"/>
    <p:sldId id="535" r:id="rId97"/>
    <p:sldId id="536" r:id="rId98"/>
    <p:sldId id="537" r:id="rId99"/>
    <p:sldId id="538" r:id="rId100"/>
    <p:sldId id="539" r:id="rId101"/>
    <p:sldId id="540" r:id="rId102"/>
    <p:sldId id="541" r:id="rId103"/>
    <p:sldId id="542" r:id="rId104"/>
    <p:sldId id="543" r:id="rId105"/>
    <p:sldId id="544" r:id="rId106"/>
    <p:sldId id="545" r:id="rId107"/>
    <p:sldId id="546" r:id="rId108"/>
    <p:sldId id="547" r:id="rId109"/>
    <p:sldId id="548" r:id="rId110"/>
    <p:sldId id="549" r:id="rId111"/>
    <p:sldId id="550" r:id="rId112"/>
    <p:sldId id="551" r:id="rId113"/>
    <p:sldId id="552" r:id="rId114"/>
    <p:sldId id="553" r:id="rId115"/>
    <p:sldId id="554" r:id="rId116"/>
    <p:sldId id="555" r:id="rId117"/>
    <p:sldId id="556" r:id="rId118"/>
    <p:sldId id="557" r:id="rId119"/>
    <p:sldId id="558" r:id="rId120"/>
    <p:sldId id="559" r:id="rId121"/>
    <p:sldId id="560" r:id="rId122"/>
    <p:sldId id="561" r:id="rId123"/>
    <p:sldId id="562" r:id="rId124"/>
    <p:sldId id="563" r:id="rId125"/>
    <p:sldId id="564" r:id="rId126"/>
    <p:sldId id="565" r:id="rId127"/>
    <p:sldId id="566" r:id="rId128"/>
    <p:sldId id="567" r:id="rId129"/>
    <p:sldId id="568" r:id="rId130"/>
    <p:sldId id="569" r:id="rId131"/>
    <p:sldId id="570" r:id="rId132"/>
    <p:sldId id="571" r:id="rId133"/>
    <p:sldId id="572" r:id="rId134"/>
    <p:sldId id="573" r:id="rId135"/>
    <p:sldId id="574" r:id="rId136"/>
    <p:sldId id="575" r:id="rId137"/>
    <p:sldId id="576" r:id="rId138"/>
    <p:sldId id="577" r:id="rId139"/>
    <p:sldId id="578" r:id="rId140"/>
    <p:sldId id="579" r:id="rId141"/>
    <p:sldId id="580" r:id="rId142"/>
    <p:sldId id="581" r:id="rId143"/>
    <p:sldId id="582" r:id="rId144"/>
    <p:sldId id="583" r:id="rId145"/>
    <p:sldId id="584" r:id="rId146"/>
    <p:sldId id="585" r:id="rId147"/>
    <p:sldId id="586" r:id="rId148"/>
    <p:sldId id="587" r:id="rId149"/>
    <p:sldId id="588" r:id="rId150"/>
    <p:sldId id="589" r:id="rId151"/>
    <p:sldId id="590" r:id="rId152"/>
    <p:sldId id="591" r:id="rId153"/>
    <p:sldId id="592" r:id="rId154"/>
    <p:sldId id="593" r:id="rId155"/>
    <p:sldId id="594" r:id="rId156"/>
    <p:sldId id="630" r:id="rId157"/>
    <p:sldId id="631" r:id="rId158"/>
    <p:sldId id="632" r:id="rId159"/>
    <p:sldId id="633" r:id="rId160"/>
    <p:sldId id="595" r:id="rId161"/>
    <p:sldId id="596" r:id="rId162"/>
    <p:sldId id="597" r:id="rId163"/>
    <p:sldId id="598" r:id="rId164"/>
    <p:sldId id="599" r:id="rId165"/>
    <p:sldId id="600" r:id="rId166"/>
    <p:sldId id="601" r:id="rId167"/>
    <p:sldId id="602" r:id="rId168"/>
    <p:sldId id="603" r:id="rId169"/>
    <p:sldId id="604" r:id="rId170"/>
    <p:sldId id="605" r:id="rId171"/>
    <p:sldId id="606" r:id="rId172"/>
    <p:sldId id="607" r:id="rId173"/>
    <p:sldId id="608" r:id="rId174"/>
    <p:sldId id="609" r:id="rId175"/>
    <p:sldId id="610" r:id="rId176"/>
    <p:sldId id="611" r:id="rId177"/>
    <p:sldId id="612" r:id="rId178"/>
    <p:sldId id="613" r:id="rId179"/>
    <p:sldId id="614" r:id="rId180"/>
    <p:sldId id="615" r:id="rId181"/>
    <p:sldId id="616" r:id="rId182"/>
    <p:sldId id="617" r:id="rId183"/>
    <p:sldId id="618" r:id="rId184"/>
    <p:sldId id="619" r:id="rId185"/>
    <p:sldId id="620" r:id="rId186"/>
    <p:sldId id="621" r:id="rId187"/>
    <p:sldId id="626" r:id="rId188"/>
    <p:sldId id="622" r:id="rId189"/>
    <p:sldId id="623" r:id="rId190"/>
    <p:sldId id="627" r:id="rId191"/>
    <p:sldId id="624" r:id="rId192"/>
    <p:sldId id="625" r:id="rId193"/>
    <p:sldId id="635" r:id="rId1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57DCBD0-1E07-4162-AF59-D791B5C196F5}">
          <p14:sldIdLst>
            <p14:sldId id="256"/>
          </p14:sldIdLst>
        </p14:section>
        <p14:section name="Overview" id="{5213C0E0-0909-41AE-97EE-8799FFF449D6}">
          <p14:sldIdLst>
            <p14:sldId id="264"/>
            <p14:sldId id="634"/>
          </p14:sldIdLst>
        </p14:section>
        <p14:section name="Data sets are getting big and complex" id="{218B9D47-1B6F-413A-B79F-57A11054FC98}">
          <p14:sldIdLst>
            <p14:sldId id="286"/>
            <p14:sldId id="258"/>
            <p14:sldId id="334"/>
            <p14:sldId id="298"/>
            <p14:sldId id="336"/>
            <p14:sldId id="337"/>
            <p14:sldId id="349"/>
            <p14:sldId id="353"/>
            <p14:sldId id="355"/>
            <p14:sldId id="401"/>
            <p14:sldId id="356"/>
            <p14:sldId id="357"/>
            <p14:sldId id="358"/>
            <p14:sldId id="366"/>
            <p14:sldId id="368"/>
            <p14:sldId id="326"/>
            <p14:sldId id="373"/>
            <p14:sldId id="402"/>
            <p14:sldId id="403"/>
            <p14:sldId id="515"/>
            <p14:sldId id="516"/>
            <p14:sldId id="374"/>
            <p14:sldId id="299"/>
            <p14:sldId id="522"/>
            <p14:sldId id="521"/>
            <p14:sldId id="284"/>
            <p14:sldId id="421"/>
            <p14:sldId id="344"/>
            <p14:sldId id="404"/>
            <p14:sldId id="405"/>
            <p14:sldId id="408"/>
            <p14:sldId id="523"/>
            <p14:sldId id="524"/>
            <p14:sldId id="525"/>
            <p14:sldId id="526"/>
            <p14:sldId id="528"/>
            <p14:sldId id="409"/>
            <p14:sldId id="410"/>
            <p14:sldId id="417"/>
          </p14:sldIdLst>
        </p14:section>
        <p14:section name="Problems with big data" id="{A2C9A323-42B5-F848-8F81-FC0FE168BFF2}">
          <p14:sldIdLst>
            <p14:sldId id="300"/>
            <p14:sldId id="345"/>
            <p14:sldId id="346"/>
            <p14:sldId id="375"/>
            <p14:sldId id="380"/>
            <p14:sldId id="381"/>
            <p14:sldId id="379"/>
            <p14:sldId id="378"/>
            <p14:sldId id="377"/>
            <p14:sldId id="376"/>
            <p14:sldId id="303"/>
            <p14:sldId id="418"/>
            <p14:sldId id="419"/>
            <p14:sldId id="420"/>
            <p14:sldId id="348"/>
          </p14:sldIdLst>
        </p14:section>
        <p14:section name="Potential Solution - MFA" id="{58466554-8A0E-6E40-A87C-A008532E0E2C}">
          <p14:sldIdLst>
            <p14:sldId id="290"/>
            <p14:sldId id="422"/>
            <p14:sldId id="383"/>
            <p14:sldId id="423"/>
            <p14:sldId id="262"/>
            <p14:sldId id="517"/>
            <p14:sldId id="629"/>
            <p14:sldId id="628"/>
            <p14:sldId id="518"/>
            <p14:sldId id="302"/>
            <p14:sldId id="384"/>
            <p14:sldId id="273"/>
            <p14:sldId id="274"/>
            <p14:sldId id="385"/>
            <p14:sldId id="427"/>
            <p14:sldId id="430"/>
            <p14:sldId id="431"/>
            <p14:sldId id="432"/>
            <p14:sldId id="424"/>
            <p14:sldId id="426"/>
            <p14:sldId id="433"/>
            <p14:sldId id="435"/>
            <p14:sldId id="434"/>
            <p14:sldId id="436"/>
            <p14:sldId id="437"/>
            <p14:sldId id="425"/>
            <p14:sldId id="438"/>
            <p14:sldId id="444"/>
            <p14:sldId id="445"/>
            <p14:sldId id="446"/>
            <p14:sldId id="447"/>
            <p14:sldId id="439"/>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630"/>
            <p14:sldId id="631"/>
            <p14:sldId id="632"/>
            <p14:sldId id="633"/>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6"/>
            <p14:sldId id="622"/>
            <p14:sldId id="623"/>
            <p14:sldId id="627"/>
            <p14:sldId id="624"/>
            <p14:sldId id="625"/>
            <p14:sldId id="635"/>
          </p14:sldIdLst>
        </p14:section>
      </p14:sectionLst>
    </p:ext>
    <p:ext uri="{EFAFB233-063F-42B5-8137-9DF3F51BA10A}">
      <p15:sldGuideLst xmlns="" xmlns:p15="http://schemas.microsoft.com/office/powerpoint/2012/main">
        <p15:guide id="1" orient="horz" pos="2160" userDrawn="1">
          <p15:clr>
            <a:srgbClr val="A4A3A4"/>
          </p15:clr>
        </p15:guide>
        <p15:guide id="2" pos="4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E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1" autoAdjust="0"/>
    <p:restoredTop sz="86801" autoAdjust="0"/>
  </p:normalViewPr>
  <p:slideViewPr>
    <p:cSldViewPr snapToGrid="0" snapToObjects="1">
      <p:cViewPr>
        <p:scale>
          <a:sx n="75" d="100"/>
          <a:sy n="75" d="100"/>
        </p:scale>
        <p:origin x="-1128" y="-80"/>
      </p:cViewPr>
      <p:guideLst>
        <p:guide orient="horz" pos="2160"/>
        <p:guide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notesMaster" Target="notesMasters/notesMaster1.xml"/><Relationship Id="rId196" Type="http://schemas.openxmlformats.org/officeDocument/2006/relationships/printerSettings" Target="printerSettings/printerSettings1.bin"/><Relationship Id="rId197" Type="http://schemas.openxmlformats.org/officeDocument/2006/relationships/presProps" Target="presProps.xml"/><Relationship Id="rId198" Type="http://schemas.openxmlformats.org/officeDocument/2006/relationships/viewProps" Target="viewProps.xml"/><Relationship Id="rId199"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53B14-1AB2-8347-8B38-CF57BACACA6F}" type="datetimeFigureOut">
              <a:rPr lang="en-US" smtClean="0"/>
              <a:t>4/8/16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C578B-2BBA-C646-B6B1-3529A3D5F0A3}" type="slidenum">
              <a:rPr lang="en-US" smtClean="0"/>
              <a:t>‹#›</a:t>
            </a:fld>
            <a:endParaRPr lang="en-US"/>
          </a:p>
        </p:txBody>
      </p:sp>
    </p:spTree>
    <p:extLst>
      <p:ext uri="{BB962C8B-B14F-4D97-AF65-F5344CB8AC3E}">
        <p14:creationId xmlns:p14="http://schemas.microsoft.com/office/powerpoint/2010/main" val="63817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a:t>
            </a:fld>
            <a:endParaRPr lang="en-US"/>
          </a:p>
        </p:txBody>
      </p:sp>
    </p:spTree>
    <p:extLst>
      <p:ext uri="{BB962C8B-B14F-4D97-AF65-F5344CB8AC3E}">
        <p14:creationId xmlns:p14="http://schemas.microsoft.com/office/powerpoint/2010/main" val="146997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a:t>
            </a:r>
            <a:r>
              <a:rPr lang="en-US" baseline="0" dirty="0" smtClean="0"/>
              <a:t> with multi-table data, we take instruments of different kinds or multiple surveys, or brain and behavior and combine it together and run a PCA.</a:t>
            </a:r>
          </a:p>
          <a:p>
            <a:endParaRPr lang="en-US" baseline="0" dirty="0" smtClean="0"/>
          </a:p>
          <a:p>
            <a:r>
              <a:rPr lang="en-US" dirty="0" smtClean="0"/>
              <a:t>Not good ideas, we will demonstrate</a:t>
            </a:r>
            <a:r>
              <a:rPr lang="en-US" baseline="0" dirty="0" smtClean="0"/>
              <a:t> the good idea.</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a:t>
            </a:fld>
            <a:endParaRPr lang="en-US"/>
          </a:p>
        </p:txBody>
      </p:sp>
    </p:spTree>
    <p:extLst>
      <p:ext uri="{BB962C8B-B14F-4D97-AF65-F5344CB8AC3E}">
        <p14:creationId xmlns:p14="http://schemas.microsoft.com/office/powerpoint/2010/main" val="18218436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133</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them through the next slides slowly, and </a:t>
            </a:r>
            <a:r>
              <a:rPr lang="en-US" dirty="0" err="1" smtClean="0"/>
              <a:t>describewhat</a:t>
            </a:r>
            <a:r>
              <a:rPr lang="en-US" dirty="0" smtClean="0"/>
              <a:t> kind of matrix each variable is.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134</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135</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136</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137</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138</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139</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140</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R and show</a:t>
            </a:r>
            <a:r>
              <a:rPr lang="en-US" baseline="0" dirty="0" smtClean="0"/>
              <a:t> the first graph – walk through the input arguments on the </a:t>
            </a:r>
            <a:r>
              <a:rPr lang="en-US" baseline="0" dirty="0" err="1" smtClean="0"/>
              <a:t>plot.battery</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141</a:t>
            </a:fld>
            <a:endParaRPr lang="en-US"/>
          </a:p>
        </p:txBody>
      </p:sp>
    </p:spTree>
    <p:extLst>
      <p:ext uri="{BB962C8B-B14F-4D97-AF65-F5344CB8AC3E}">
        <p14:creationId xmlns:p14="http://schemas.microsoft.com/office/powerpoint/2010/main" val="25414198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R and show</a:t>
            </a:r>
            <a:r>
              <a:rPr lang="en-US" baseline="0" dirty="0" smtClean="0"/>
              <a:t> the first graph – walk through the input arguments on the </a:t>
            </a:r>
            <a:r>
              <a:rPr lang="en-US" baseline="0" dirty="0" err="1" smtClean="0"/>
              <a:t>plot.battery</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142</a:t>
            </a:fld>
            <a:endParaRPr lang="en-US"/>
          </a:p>
        </p:txBody>
      </p:sp>
    </p:spTree>
    <p:extLst>
      <p:ext uri="{BB962C8B-B14F-4D97-AF65-F5344CB8AC3E}">
        <p14:creationId xmlns:p14="http://schemas.microsoft.com/office/powerpoint/2010/main" val="254141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not</a:t>
            </a:r>
            <a:r>
              <a:rPr lang="en-US" baseline="0" dirty="0" smtClean="0"/>
              <a:t> good ideas. However, before we get to the solution of multiple factor analysis, we first need to understand principal component analysis.”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16</a:t>
            </a:fld>
            <a:endParaRPr lang="en-US"/>
          </a:p>
        </p:txBody>
      </p:sp>
    </p:spTree>
    <p:extLst>
      <p:ext uri="{BB962C8B-B14F-4D97-AF65-F5344CB8AC3E}">
        <p14:creationId xmlns:p14="http://schemas.microsoft.com/office/powerpoint/2010/main" val="11685123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R and show</a:t>
            </a:r>
            <a:r>
              <a:rPr lang="en-US" baseline="0" dirty="0" smtClean="0"/>
              <a:t> the first graph – walk through the input arguments on the </a:t>
            </a:r>
            <a:r>
              <a:rPr lang="en-US" baseline="0" dirty="0" err="1" smtClean="0"/>
              <a:t>plot.battery</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143</a:t>
            </a:fld>
            <a:endParaRPr lang="en-US"/>
          </a:p>
        </p:txBody>
      </p:sp>
    </p:spTree>
    <p:extLst>
      <p:ext uri="{BB962C8B-B14F-4D97-AF65-F5344CB8AC3E}">
        <p14:creationId xmlns:p14="http://schemas.microsoft.com/office/powerpoint/2010/main" val="25414198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question to informally introduce</a:t>
            </a:r>
            <a:r>
              <a:rPr lang="en-US" baseline="0" dirty="0" smtClean="0"/>
              <a:t> what we are going to be doing.</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144</a:t>
            </a:fld>
            <a:endParaRPr lang="en-US"/>
          </a:p>
        </p:txBody>
      </p:sp>
    </p:spTree>
    <p:extLst>
      <p:ext uri="{BB962C8B-B14F-4D97-AF65-F5344CB8AC3E}">
        <p14:creationId xmlns:p14="http://schemas.microsoft.com/office/powerpoint/2010/main" val="1264013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R and show</a:t>
            </a:r>
            <a:r>
              <a:rPr lang="en-US" baseline="0" dirty="0" smtClean="0"/>
              <a:t> the first graph – walk through the input arguments on the </a:t>
            </a:r>
            <a:r>
              <a:rPr lang="en-US" baseline="0" dirty="0" err="1" smtClean="0"/>
              <a:t>plot.battery</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145</a:t>
            </a:fld>
            <a:endParaRPr lang="en-US"/>
          </a:p>
        </p:txBody>
      </p:sp>
    </p:spTree>
    <p:extLst>
      <p:ext uri="{BB962C8B-B14F-4D97-AF65-F5344CB8AC3E}">
        <p14:creationId xmlns:p14="http://schemas.microsoft.com/office/powerpoint/2010/main" val="25414198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to semi-animate</a:t>
            </a:r>
            <a:r>
              <a:rPr lang="en-US" baseline="0" dirty="0" smtClean="0"/>
              <a:t> this with shapes to help illustrate what is different/same, what Components could mean. Component 1 is from left to right, you get more and more “IPA” qualities – higher alcohol, higher bitterness, higher aroma, etc…</a:t>
            </a:r>
          </a:p>
          <a:p>
            <a:endParaRPr lang="en-US" baseline="0" dirty="0" smtClean="0"/>
          </a:p>
          <a:p>
            <a:r>
              <a:rPr lang="en-US" baseline="0" dirty="0" smtClean="0"/>
              <a:t>For those of you that are familiar with these beers…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146</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include here an arrow that pops in to show</a:t>
            </a:r>
            <a:r>
              <a:rPr lang="en-US" baseline="0" dirty="0" smtClean="0"/>
              <a:t> that C1 is (left to right) how extreme of an IPA you are: a non IPA all the way through the </a:t>
            </a:r>
            <a:r>
              <a:rPr lang="en-US" baseline="0" dirty="0" err="1" smtClean="0"/>
              <a:t>hoppiest</a:t>
            </a:r>
            <a:r>
              <a:rPr lang="en-US" baseline="0" dirty="0" smtClean="0"/>
              <a:t>, </a:t>
            </a:r>
            <a:r>
              <a:rPr lang="en-US" baseline="0" dirty="0" err="1" smtClean="0"/>
              <a:t>maltiest</a:t>
            </a:r>
            <a:r>
              <a:rPr lang="en-US" baseline="0" dirty="0" smtClean="0"/>
              <a:t>, and highest alcohol IPA. </a:t>
            </a:r>
          </a:p>
          <a:p>
            <a:endParaRPr lang="en-US" baseline="0" dirty="0" smtClean="0"/>
          </a:p>
          <a:p>
            <a:r>
              <a:rPr lang="en-US" baseline="0" dirty="0" smtClean="0"/>
              <a:t>Talk about first component fully first, then second.</a:t>
            </a:r>
          </a:p>
          <a:p>
            <a:r>
              <a:rPr lang="en-US" baseline="0" dirty="0" smtClean="0"/>
              <a:t>Put in BARYCENTERS. Try to understand second component (mission) via columns.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148</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Actually this helps if we highligh</a:t>
            </a:r>
            <a:r>
              <a:rPr lang="en-US" baseline="0" dirty="0" smtClean="0"/>
              <a:t>t just some things along axis 2. </a:t>
            </a:r>
          </a:p>
          <a:p>
            <a:endParaRPr lang="en-US" baseline="0" dirty="0" smtClean="0"/>
          </a:p>
          <a:p>
            <a:r>
              <a:rPr lang="en-US" baseline="0" dirty="0" smtClean="0"/>
              <a:t>Axis 1 we </a:t>
            </a:r>
            <a:r>
              <a:rPr lang="en-US" baseline="0" dirty="0" err="1" smtClean="0"/>
              <a:t>knw</a:t>
            </a:r>
            <a:r>
              <a:rPr lang="en-US" baseline="0" dirty="0" smtClean="0"/>
              <a:t> from other stuff. Here, we can say </a:t>
            </a:r>
            <a:r>
              <a:rPr lang="en-US" baseline="0" dirty="0" err="1" smtClean="0"/>
              <a:t>tht</a:t>
            </a:r>
            <a:r>
              <a:rPr lang="en-US" baseline="0" dirty="0" smtClean="0"/>
              <a:t> Axis 2 is driven by a lot of variance within the French IPAs; a variance that is orthogonal to the “IPA-ness” of the beer. Each French IPA appears to fall relatively in the middle of the IPA gradient here.</a:t>
            </a:r>
          </a:p>
          <a:p>
            <a:endParaRPr lang="en-US" baseline="0" dirty="0" smtClean="0"/>
          </a:p>
          <a:p>
            <a:r>
              <a:rPr lang="en-US" baseline="0" dirty="0" smtClean="0"/>
              <a:t>FOCUS on Mission – toffee is not really in American IPAs, rather is more English = Herbal</a:t>
            </a:r>
          </a:p>
          <a:p>
            <a:endParaRPr lang="en-US" baseline="0" dirty="0" smtClean="0"/>
          </a:p>
          <a:p>
            <a:r>
              <a:rPr lang="en-US" baseline="0" dirty="0" smtClean="0"/>
              <a:t>But, what makes them different from one another is that Mission (top) is driven by bread and toffee notes in the malt, with a number of herbal hop notes – which is reminiscent of the more traditional/classic IPA style (instead of these new-fangled Americanized IPAs).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149</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to semi-animate</a:t>
            </a:r>
            <a:r>
              <a:rPr lang="en-US" baseline="0" dirty="0" smtClean="0"/>
              <a:t> this with shapes to help illustrate what is different/same, what Components could mean. Component 1 is from left to right, you get more and more “IPA” qualities – higher alcohol, higher bitterness, higher aroma, etc…</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153</a:t>
            </a:fld>
            <a:endParaRPr lang="en-US"/>
          </a:p>
        </p:txBody>
      </p:sp>
    </p:spTree>
    <p:extLst>
      <p:ext uri="{BB962C8B-B14F-4D97-AF65-F5344CB8AC3E}">
        <p14:creationId xmlns:p14="http://schemas.microsoft.com/office/powerpoint/2010/main" val="761144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154</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155</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156</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bullet points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a:t>
            </a:fld>
            <a:endParaRPr lang="en-US"/>
          </a:p>
        </p:txBody>
      </p:sp>
    </p:spTree>
    <p:extLst>
      <p:ext uri="{BB962C8B-B14F-4D97-AF65-F5344CB8AC3E}">
        <p14:creationId xmlns:p14="http://schemas.microsoft.com/office/powerpoint/2010/main" val="42925299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157</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158</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159</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set</a:t>
            </a:r>
            <a:r>
              <a:rPr lang="en-US" baseline="0" dirty="0" smtClean="0"/>
              <a:t> on the phrasing here.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161</a:t>
            </a:fld>
            <a:endParaRPr lang="en-US"/>
          </a:p>
        </p:txBody>
      </p:sp>
    </p:spTree>
    <p:extLst>
      <p:ext uri="{BB962C8B-B14F-4D97-AF65-F5344CB8AC3E}">
        <p14:creationId xmlns:p14="http://schemas.microsoft.com/office/powerpoint/2010/main" val="14680639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163</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169</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170</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172</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component 1 only. </a:t>
            </a:r>
            <a:r>
              <a:rPr lang="en-US" dirty="0" err="1" smtClean="0"/>
              <a:t>Homebrewers</a:t>
            </a:r>
            <a:r>
              <a:rPr lang="en-US" dirty="0" smtClean="0"/>
              <a:t> are pulling apart,</a:t>
            </a:r>
            <a:r>
              <a:rPr lang="en-US" baseline="0" dirty="0" smtClean="0"/>
              <a:t> and non are pulling toward center.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173</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transparent, the less expertise.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175</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a:t>
            </a:r>
            <a:r>
              <a:rPr lang="en-US" baseline="0" dirty="0" smtClean="0"/>
              <a:t> bullet points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18</a:t>
            </a:fld>
            <a:endParaRPr lang="en-US"/>
          </a:p>
        </p:txBody>
      </p:sp>
    </p:spTree>
    <p:extLst>
      <p:ext uri="{BB962C8B-B14F-4D97-AF65-F5344CB8AC3E}">
        <p14:creationId xmlns:p14="http://schemas.microsoft.com/office/powerpoint/2010/main" val="38671114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transparent, the less expertise.</a:t>
            </a:r>
          </a:p>
          <a:p>
            <a:endParaRPr lang="en-US" dirty="0" smtClean="0"/>
          </a:p>
          <a:p>
            <a:r>
              <a:rPr lang="en-US" dirty="0" smtClean="0"/>
              <a:t>By now, it’s pretty clear that expertise and</a:t>
            </a:r>
            <a:r>
              <a:rPr lang="en-US" baseline="0" dirty="0" smtClean="0"/>
              <a:t> </a:t>
            </a:r>
            <a:r>
              <a:rPr lang="en-US" baseline="0" dirty="0" err="1" smtClean="0"/>
              <a:t>homebrewing</a:t>
            </a:r>
            <a:r>
              <a:rPr lang="en-US" baseline="0" dirty="0" smtClean="0"/>
              <a:t> go hand-in-hand, but also appears that those with expertise drive the first component (which defines a nice spectrum of “IPA-ness”). Where as the lower the expertise appears to drive the second component, likely due to more difficult descriptors (e.g., bready, spice, fruity, toffee).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176</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final slide should be an</a:t>
            </a:r>
            <a:r>
              <a:rPr lang="en-US" baseline="0" dirty="0" smtClean="0"/>
              <a:t> animation of all the maps (of the rows) that got us to our understanding – starting with this, then the individuals by beer color, then individuals by their own color, then all the </a:t>
            </a:r>
            <a:r>
              <a:rPr lang="en-US" baseline="0" dirty="0" err="1" smtClean="0"/>
              <a:t>demogrpahics</a:t>
            </a:r>
            <a:r>
              <a:rPr lang="en-US" baseline="0" dirty="0" smtClean="0"/>
              <a:t> stuff.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178</a:t>
            </a:fld>
            <a:endParaRPr lang="en-US"/>
          </a:p>
        </p:txBody>
      </p:sp>
    </p:spTree>
    <p:extLst>
      <p:ext uri="{BB962C8B-B14F-4D97-AF65-F5344CB8AC3E}">
        <p14:creationId xmlns:p14="http://schemas.microsoft.com/office/powerpoint/2010/main" val="12424561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179</a:t>
            </a:fld>
            <a:endParaRPr lang="en-US"/>
          </a:p>
        </p:txBody>
      </p:sp>
    </p:spTree>
    <p:extLst>
      <p:ext uri="{BB962C8B-B14F-4D97-AF65-F5344CB8AC3E}">
        <p14:creationId xmlns:p14="http://schemas.microsoft.com/office/powerpoint/2010/main" val="18879896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180</a:t>
            </a:fld>
            <a:endParaRPr lang="en-US"/>
          </a:p>
        </p:txBody>
      </p:sp>
    </p:spTree>
    <p:extLst>
      <p:ext uri="{BB962C8B-B14F-4D97-AF65-F5344CB8AC3E}">
        <p14:creationId xmlns:p14="http://schemas.microsoft.com/office/powerpoint/2010/main" val="37951697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181</a:t>
            </a:fld>
            <a:endParaRPr lang="en-US"/>
          </a:p>
        </p:txBody>
      </p:sp>
    </p:spTree>
    <p:extLst>
      <p:ext uri="{BB962C8B-B14F-4D97-AF65-F5344CB8AC3E}">
        <p14:creationId xmlns:p14="http://schemas.microsoft.com/office/powerpoint/2010/main" val="213749692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transparent, the less expertise.</a:t>
            </a:r>
          </a:p>
          <a:p>
            <a:endParaRPr lang="en-US" dirty="0" smtClean="0"/>
          </a:p>
          <a:p>
            <a:r>
              <a:rPr lang="en-US" dirty="0" smtClean="0"/>
              <a:t>By now, it’s pretty clear that expertise and</a:t>
            </a:r>
            <a:r>
              <a:rPr lang="en-US" baseline="0" dirty="0" smtClean="0"/>
              <a:t> </a:t>
            </a:r>
            <a:r>
              <a:rPr lang="en-US" baseline="0" dirty="0" err="1" smtClean="0"/>
              <a:t>homebrewing</a:t>
            </a:r>
            <a:r>
              <a:rPr lang="en-US" baseline="0" dirty="0" smtClean="0"/>
              <a:t> go hand-in-hand, but also appears that those with expertise drive the first component (which defines a nice spectrum of “IPA-ness”). Where as the lower the expertise appears to drive the second component, likely due to more difficult descriptors (e.g., bready, spice, fruity, toffee).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182</a:t>
            </a:fld>
            <a:endParaRPr lang="en-US"/>
          </a:p>
        </p:txBody>
      </p:sp>
    </p:spTree>
    <p:extLst>
      <p:ext uri="{BB962C8B-B14F-4D97-AF65-F5344CB8AC3E}">
        <p14:creationId xmlns:p14="http://schemas.microsoft.com/office/powerpoint/2010/main" val="25293953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to be at 50+/-2 minutes here.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183</a:t>
            </a:fld>
            <a:endParaRPr lang="en-US"/>
          </a:p>
        </p:txBody>
      </p:sp>
    </p:spTree>
    <p:extLst>
      <p:ext uri="{BB962C8B-B14F-4D97-AF65-F5344CB8AC3E}">
        <p14:creationId xmlns:p14="http://schemas.microsoft.com/office/powerpoint/2010/main" val="28051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19</a:t>
            </a:fld>
            <a:endParaRPr lang="en-US"/>
          </a:p>
        </p:txBody>
      </p:sp>
    </p:spTree>
    <p:extLst>
      <p:ext uri="{BB962C8B-B14F-4D97-AF65-F5344CB8AC3E}">
        <p14:creationId xmlns:p14="http://schemas.microsoft.com/office/powerpoint/2010/main" val="147933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20</a:t>
            </a:fld>
            <a:endParaRPr lang="en-US"/>
          </a:p>
        </p:txBody>
      </p:sp>
    </p:spTree>
    <p:extLst>
      <p:ext uri="{BB962C8B-B14F-4D97-AF65-F5344CB8AC3E}">
        <p14:creationId xmlns:p14="http://schemas.microsoft.com/office/powerpoint/2010/main" val="4133133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21</a:t>
            </a:fld>
            <a:endParaRPr lang="en-US"/>
          </a:p>
        </p:txBody>
      </p:sp>
    </p:spTree>
    <p:extLst>
      <p:ext uri="{BB962C8B-B14F-4D97-AF65-F5344CB8AC3E}">
        <p14:creationId xmlns:p14="http://schemas.microsoft.com/office/powerpoint/2010/main" val="413313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22</a:t>
            </a:fld>
            <a:endParaRPr lang="en-US"/>
          </a:p>
        </p:txBody>
      </p:sp>
    </p:spTree>
    <p:extLst>
      <p:ext uri="{BB962C8B-B14F-4D97-AF65-F5344CB8AC3E}">
        <p14:creationId xmlns:p14="http://schemas.microsoft.com/office/powerpoint/2010/main" val="413313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23</a:t>
            </a:fld>
            <a:endParaRPr lang="en-US"/>
          </a:p>
        </p:txBody>
      </p:sp>
    </p:spTree>
    <p:extLst>
      <p:ext uri="{BB962C8B-B14F-4D97-AF65-F5344CB8AC3E}">
        <p14:creationId xmlns:p14="http://schemas.microsoft.com/office/powerpoint/2010/main" val="413313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24</a:t>
            </a:fld>
            <a:endParaRPr lang="en-US"/>
          </a:p>
        </p:txBody>
      </p:sp>
    </p:spTree>
    <p:extLst>
      <p:ext uri="{BB962C8B-B14F-4D97-AF65-F5344CB8AC3E}">
        <p14:creationId xmlns:p14="http://schemas.microsoft.com/office/powerpoint/2010/main" val="413313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a:t>
            </a:fld>
            <a:endParaRPr lang="en-US"/>
          </a:p>
        </p:txBody>
      </p:sp>
    </p:spTree>
    <p:extLst>
      <p:ext uri="{BB962C8B-B14F-4D97-AF65-F5344CB8AC3E}">
        <p14:creationId xmlns:p14="http://schemas.microsoft.com/office/powerpoint/2010/main" val="518744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25</a:t>
            </a:fld>
            <a:endParaRPr lang="en-US"/>
          </a:p>
        </p:txBody>
      </p:sp>
    </p:spTree>
    <p:extLst>
      <p:ext uri="{BB962C8B-B14F-4D97-AF65-F5344CB8AC3E}">
        <p14:creationId xmlns:p14="http://schemas.microsoft.com/office/powerpoint/2010/main" val="159804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here, and we have to expand this by one slide: show a box around F1 and F2, then show that these are the two axes in</a:t>
            </a:r>
            <a:r>
              <a:rPr lang="en-US" baseline="0" dirty="0" smtClean="0"/>
              <a:t> the graph.</a:t>
            </a:r>
          </a:p>
          <a:p>
            <a:r>
              <a:rPr lang="en-US" baseline="0" dirty="0" smtClean="0"/>
              <a:t>Also label points on that graph as “SS1” through “SS1”</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26</a:t>
            </a:fld>
            <a:endParaRPr lang="en-US"/>
          </a:p>
        </p:txBody>
      </p:sp>
    </p:spTree>
    <p:extLst>
      <p:ext uri="{BB962C8B-B14F-4D97-AF65-F5344CB8AC3E}">
        <p14:creationId xmlns:p14="http://schemas.microsoft.com/office/powerpoint/2010/main" val="229222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this pops up, just a call back to SVs vs. EVs – remind them that EVs are SVs squared.</a:t>
            </a:r>
            <a:r>
              <a:rPr lang="en-US" baseline="0" dirty="0" smtClean="0"/>
              <a:t> And we can plot them in this way to help identify which components might be most useful. Which is called a Scree plot.</a:t>
            </a:r>
          </a:p>
          <a:p>
            <a:endParaRPr lang="en-US" baseline="0" dirty="0" smtClean="0"/>
          </a:p>
          <a:p>
            <a:r>
              <a:rPr lang="en-US" baseline="0" dirty="0" smtClean="0"/>
              <a:t>Tony: Essentially, this EV matrix holds the variance of the original data table, recombined along the different components and each of these components is orthogonal to the other. Scree plots (reference to </a:t>
            </a:r>
            <a:r>
              <a:rPr lang="en-US" baseline="0" dirty="0" err="1" smtClean="0"/>
              <a:t>Cattell</a:t>
            </a:r>
            <a:r>
              <a:rPr lang="en-US" baseline="0" dirty="0" smtClean="0"/>
              <a:t> here), plot the values of the EV matrix both in a raw EV form but, can also get an idea for the percent of total variance each EV account for. Also, this plot is quite important for letting us know which variables we should focus on. Often people decide which EVs are important based upon an when the plot begins to asymptote or flatten out along the X axis. If we were going to visualize this data we would most likely only focus on the 1</a:t>
            </a:r>
            <a:r>
              <a:rPr lang="en-US" baseline="30000" dirty="0" smtClean="0"/>
              <a:t>st</a:t>
            </a:r>
            <a:r>
              <a:rPr lang="en-US" baseline="0" dirty="0" smtClean="0"/>
              <a:t> and 2</a:t>
            </a:r>
            <a:r>
              <a:rPr lang="en-US" baseline="30000" dirty="0" smtClean="0"/>
              <a:t>nd</a:t>
            </a:r>
            <a:r>
              <a:rPr lang="en-US" baseline="0" dirty="0" smtClean="0"/>
              <a:t> component. THERE ARE OTHER, MORE SCIENTIFICALLY SOUND WAYS TO DETERMINE WHICH COMPONENTS TO FOCUS ON – SEE OTHER TALK?</a:t>
            </a:r>
          </a:p>
        </p:txBody>
      </p:sp>
      <p:sp>
        <p:nvSpPr>
          <p:cNvPr id="4" name="Slide Number Placeholder 3"/>
          <p:cNvSpPr>
            <a:spLocks noGrp="1"/>
          </p:cNvSpPr>
          <p:nvPr>
            <p:ph type="sldNum" sz="quarter" idx="10"/>
          </p:nvPr>
        </p:nvSpPr>
        <p:spPr/>
        <p:txBody>
          <a:bodyPr/>
          <a:lstStyle/>
          <a:p>
            <a:fld id="{305C578B-2BBA-C646-B6B1-3529A3D5F0A3}" type="slidenum">
              <a:rPr lang="en-US" smtClean="0"/>
              <a:t>27</a:t>
            </a:fld>
            <a:endParaRPr lang="en-US"/>
          </a:p>
        </p:txBody>
      </p:sp>
    </p:spTree>
    <p:extLst>
      <p:ext uri="{BB962C8B-B14F-4D97-AF65-F5344CB8AC3E}">
        <p14:creationId xmlns:p14="http://schemas.microsoft.com/office/powerpoint/2010/main" val="231191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here, and we have to expand this by one slide: show a box around F1 and F2, then show that these are the two axes in</a:t>
            </a:r>
            <a:r>
              <a:rPr lang="en-US" baseline="0" dirty="0" smtClean="0"/>
              <a:t> the graph.</a:t>
            </a:r>
          </a:p>
          <a:p>
            <a:r>
              <a:rPr lang="en-US" baseline="0" dirty="0" smtClean="0"/>
              <a:t>Also label points on that graph as “SS1” through “SS1”</a:t>
            </a:r>
          </a:p>
          <a:p>
            <a:endParaRPr lang="en-US" baseline="0" dirty="0" smtClean="0"/>
          </a:p>
          <a:p>
            <a:r>
              <a:rPr lang="en-US" baseline="0" dirty="0" smtClean="0"/>
              <a:t>Show the matrices and quickly get to the plot!</a:t>
            </a:r>
          </a:p>
          <a:p>
            <a:endParaRPr lang="en-US" baseline="0" dirty="0" smtClean="0"/>
          </a:p>
          <a:p>
            <a:r>
              <a:rPr lang="en-US" baseline="0" dirty="0" smtClean="0"/>
              <a:t>Tony: Walk through the matrices and show how even when we get to the matrix F1 it is still difficult to understand, its still a big matrix with numbers. However, with PCA we can represent these relationships geometrically, with a plot. We can take this first component here and make it our X axis. Next we can take the second component and because these two variables are orthogonal, we can plot the second component on the Y axis (walk through animations with this). </a:t>
            </a:r>
          </a:p>
          <a:p>
            <a:endParaRPr lang="en-US" baseline="0" dirty="0" smtClean="0"/>
          </a:p>
          <a:p>
            <a:r>
              <a:rPr lang="en-US" baseline="0" dirty="0" smtClean="0"/>
              <a:t>Now, what about the rows or our participant observations? Well we can simply plot them (walk through each row being plotted. Now, we can understand the relationship between observations along these two components much better. MAYBE INCLUDE THIS? </a:t>
            </a:r>
            <a:r>
              <a:rPr lang="en-US" baseline="0" dirty="0" smtClean="0">
                <a:sym typeface="Wingdings"/>
              </a:rPr>
              <a:t> </a:t>
            </a:r>
            <a:r>
              <a:rPr lang="en-US" baseline="0" dirty="0" smtClean="0"/>
              <a:t>WE COULD EVEN TALK ABOUT BRIEFLY HOW, NOW WE KNOW BLUE DOT AND RED DOT DIFFER IN THE RESPONSES ON THIS FIRST COMPONENT AND RED DOT AND ORANGE DOT DIFFER IN THERE RESPONSES ON THE SECOND COMPONENT.</a:t>
            </a:r>
          </a:p>
          <a:p>
            <a:endParaRPr lang="en-US" baseline="0" dirty="0" smtClean="0"/>
          </a:p>
        </p:txBody>
      </p:sp>
      <p:sp>
        <p:nvSpPr>
          <p:cNvPr id="4" name="Slide Number Placeholder 3"/>
          <p:cNvSpPr>
            <a:spLocks noGrp="1"/>
          </p:cNvSpPr>
          <p:nvPr>
            <p:ph type="sldNum" sz="quarter" idx="10"/>
          </p:nvPr>
        </p:nvSpPr>
        <p:spPr/>
        <p:txBody>
          <a:bodyPr/>
          <a:lstStyle/>
          <a:p>
            <a:fld id="{305C578B-2BBA-C646-B6B1-3529A3D5F0A3}" type="slidenum">
              <a:rPr lang="en-US" smtClean="0"/>
              <a:t>28</a:t>
            </a:fld>
            <a:endParaRPr lang="en-US"/>
          </a:p>
        </p:txBody>
      </p:sp>
    </p:spTree>
    <p:extLst>
      <p:ext uri="{BB962C8B-B14F-4D97-AF65-F5344CB8AC3E}">
        <p14:creationId xmlns:p14="http://schemas.microsoft.com/office/powerpoint/2010/main" val="53181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Same thing here, but faster than the row scores slide.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29</a:t>
            </a:fld>
            <a:endParaRPr lang="en-US"/>
          </a:p>
        </p:txBody>
      </p:sp>
    </p:spTree>
    <p:extLst>
      <p:ext uri="{BB962C8B-B14F-4D97-AF65-F5344CB8AC3E}">
        <p14:creationId xmlns:p14="http://schemas.microsoft.com/office/powerpoint/2010/main" val="227660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 back to </a:t>
            </a:r>
            <a:r>
              <a:rPr lang="en-US" dirty="0" err="1" smtClean="0"/>
              <a:t>eigens</a:t>
            </a:r>
            <a:r>
              <a:rPr lang="en-US" dirty="0" smtClean="0"/>
              <a:t>. Mention that this is a useful feature</a:t>
            </a:r>
            <a:r>
              <a:rPr lang="en-US" baseline="0" dirty="0" smtClean="0"/>
              <a:t> to help interpret, but it can help us more when we get to MFA and have to know how *many things* contribute together.</a:t>
            </a:r>
          </a:p>
          <a:p>
            <a:endParaRPr lang="en-US" baseline="0" dirty="0" smtClean="0"/>
          </a:p>
          <a:p>
            <a:r>
              <a:rPr lang="en-US" baseline="0" dirty="0" smtClean="0"/>
              <a:t>Tony: Walk through bullet points and the equation. “Of course we can understand this geometrically. We can visualize contributions by looking at a particular observations/variables distance from the origin. So, lets say we want to understand what variables are contributing most to the first two components. First, lets plot our variables with our variable factor scores for the first two components, like we just did. Now, we can understand contributions as distance from the origin. So, with these purple arrows, we can see from the origin of component 1, each variable Is contributing somewhat equally to the first component but in opposite ways. Next, with the green arrows we can see the yellow dot it contributing much more to the variance of the second component, than compared to the red dot. So, we can say the yellow variables contributes a large amount of variance to the first two components, while the red variable contributes to the first but not the second component. FUTHER, IF WE WERE TO PLOT ALL THE VARIABLES AND ADD UP ALL THE PURPLE LINES (CONTRIBUTIONS) THEN WE WOULD GET THE VARIANCE OF COMPONENT 1! SIMILARLY, IF WE ADDED UP ALL THE GREEN LINES (CONTRIBUTIONS) THEN WE WOULD GET THE VARIANCE OF COMPONENT 2!</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30</a:t>
            </a:fld>
            <a:endParaRPr lang="en-US"/>
          </a:p>
        </p:txBody>
      </p:sp>
    </p:spTree>
    <p:extLst>
      <p:ext uri="{BB962C8B-B14F-4D97-AF65-F5344CB8AC3E}">
        <p14:creationId xmlns:p14="http://schemas.microsoft.com/office/powerpoint/2010/main" val="190442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don’t say that</a:t>
            </a:r>
            <a:r>
              <a:rPr lang="en-US" baseline="0" dirty="0" smtClean="0"/>
              <a:t> these data (surveys) are real – they are simulated.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31</a:t>
            </a:fld>
            <a:endParaRPr lang="en-US"/>
          </a:p>
        </p:txBody>
      </p:sp>
    </p:spTree>
    <p:extLst>
      <p:ext uri="{BB962C8B-B14F-4D97-AF65-F5344CB8AC3E}">
        <p14:creationId xmlns:p14="http://schemas.microsoft.com/office/powerpoint/2010/main" val="430656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will fill this in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32</a:t>
            </a:fld>
            <a:endParaRPr lang="en-US"/>
          </a:p>
        </p:txBody>
      </p:sp>
    </p:spTree>
    <p:extLst>
      <p:ext uri="{BB962C8B-B14F-4D97-AF65-F5344CB8AC3E}">
        <p14:creationId xmlns:p14="http://schemas.microsoft.com/office/powerpoint/2010/main" val="430656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 read</a:t>
            </a:r>
            <a:r>
              <a:rPr lang="en-US" baseline="0" dirty="0" smtClean="0"/>
              <a:t> bullet point. Reiterate, so we know that our sums of squares or our variance in this data table is 20. Now, lets run a PCA on this data!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34</a:t>
            </a:fld>
            <a:endParaRPr lang="en-US"/>
          </a:p>
        </p:txBody>
      </p:sp>
    </p:spTree>
    <p:extLst>
      <p:ext uri="{BB962C8B-B14F-4D97-AF65-F5344CB8AC3E}">
        <p14:creationId xmlns:p14="http://schemas.microsoft.com/office/powerpoint/2010/main" val="101987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this pops up, just a call back to SVs vs. EVs – remind them that EVs are SVs squared.</a:t>
            </a:r>
            <a:r>
              <a:rPr lang="en-US" baseline="0" dirty="0" smtClean="0"/>
              <a:t> And we can plot them in this way to help identify which components might be most useful. Which is called a Scree plot.</a:t>
            </a:r>
          </a:p>
          <a:p>
            <a:endParaRPr lang="en-US" baseline="0" dirty="0" smtClean="0"/>
          </a:p>
          <a:p>
            <a:r>
              <a:rPr lang="en-US" baseline="0" dirty="0" smtClean="0"/>
              <a:t>Quiz SS table and plot the same.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All right, first things first. We want to look at a scree plot. This will show us how the original variance was recombined in these latent variables or components. This helps us determine which components are most useful – transitions to next slide here, i.e. THIS IS THE VARIANCE</a:t>
            </a:r>
            <a:endParaRPr lang="en-US" dirty="0" smtClean="0"/>
          </a:p>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35</a:t>
            </a:fld>
            <a:endParaRPr lang="en-US"/>
          </a:p>
        </p:txBody>
      </p:sp>
    </p:spTree>
    <p:extLst>
      <p:ext uri="{BB962C8B-B14F-4D97-AF65-F5344CB8AC3E}">
        <p14:creationId xmlns:p14="http://schemas.microsoft.com/office/powerpoint/2010/main" val="231191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broke the animation… please fix. How much stuff is</a:t>
            </a:r>
            <a:r>
              <a:rPr lang="en-US" baseline="0" dirty="0" smtClean="0"/>
              <a:t> there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a:t>
            </a:fld>
            <a:endParaRPr lang="en-US"/>
          </a:p>
        </p:txBody>
      </p:sp>
    </p:spTree>
    <p:extLst>
      <p:ext uri="{BB962C8B-B14F-4D97-AF65-F5344CB8AC3E}">
        <p14:creationId xmlns:p14="http://schemas.microsoft.com/office/powerpoint/2010/main" val="132629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Transitioned from previous slide, i.e. THIS IS THE VARIANCE. Again, this plot will help us determine which EVs we want to look at for our analysis. </a:t>
            </a:r>
            <a:endParaRPr lang="en-US" dirty="0" smtClean="0"/>
          </a:p>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36</a:t>
            </a:fld>
            <a:endParaRPr lang="en-US"/>
          </a:p>
        </p:txBody>
      </p:sp>
    </p:spTree>
    <p:extLst>
      <p:ext uri="{BB962C8B-B14F-4D97-AF65-F5344CB8AC3E}">
        <p14:creationId xmlns:p14="http://schemas.microsoft.com/office/powerpoint/2010/main" val="3529996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37</a:t>
            </a:fld>
            <a:endParaRPr lang="en-US"/>
          </a:p>
        </p:txBody>
      </p:sp>
    </p:spTree>
    <p:extLst>
      <p:ext uri="{BB962C8B-B14F-4D97-AF65-F5344CB8AC3E}">
        <p14:creationId xmlns:p14="http://schemas.microsoft.com/office/powerpoint/2010/main" val="3463698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 Hmmm, this number looks very familiar, where</a:t>
            </a:r>
            <a:r>
              <a:rPr lang="en-US" baseline="0" dirty="0" smtClean="0"/>
              <a:t> ever could it be from? The original data table of course! --- probably won’t include this line, maybe.</a:t>
            </a:r>
          </a:p>
          <a:p>
            <a:endParaRPr lang="en-US" baseline="0" dirty="0" smtClean="0"/>
          </a:p>
          <a:p>
            <a:r>
              <a:rPr lang="en-US" baseline="0" dirty="0" smtClean="0"/>
              <a:t>“Alright, so we have our variance successfully recombined via the PCA and we know we want to look at the first two components.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39</a:t>
            </a:fld>
            <a:endParaRPr lang="en-US"/>
          </a:p>
        </p:txBody>
      </p:sp>
    </p:spTree>
    <p:extLst>
      <p:ext uri="{BB962C8B-B14F-4D97-AF65-F5344CB8AC3E}">
        <p14:creationId xmlns:p14="http://schemas.microsoft.com/office/powerpoint/2010/main" val="303317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a bit here to explain what</a:t>
            </a:r>
            <a:r>
              <a:rPr lang="en-US" baseline="0" dirty="0" smtClean="0"/>
              <a:t> they are seeing.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Moving on from the Scree plot, we now get our factor score plot. This plot tells us something about the relationship between observations. So we can see all of our participants here, lets look at a few… We can see p.76 and p.21 (animate) are very close to one another. Well this probably means that these participants are similar to one another, or they responded similarly to the scale. We can see this all over the plot (animate a few groups), where similar pairs or groups of people responding similarly. Furthermore, we can see that con.6 and SA.36 are responding oppositely on component 2 (animate), we can see another ‘opposite’ relationship between participants when looking at p. 41 and con. 1. (animate) – things at opposing ends mean these observations responded oppositely on the same variables. So in this plot we can begin to see similarities and differences between individuals along the first two components.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Finally/But that</a:t>
            </a:r>
            <a:r>
              <a:rPr lang="fr-FR" baseline="0" dirty="0" smtClean="0"/>
              <a:t>’</a:t>
            </a:r>
            <a:r>
              <a:rPr lang="en-US" baseline="0" dirty="0" smtClean="0"/>
              <a:t>s not all, bringing back contributions (represented by size of dot!), we can see that further away from the origin, the more the individual contributes to the analysis i.e. con. 6 to component 2, p. 41 to component 1., con. 1 to component 1, etc.  </a:t>
            </a:r>
          </a:p>
          <a:p>
            <a:endParaRPr lang="en-US" baseline="0" dirty="0" smtClean="0"/>
          </a:p>
          <a:p>
            <a:r>
              <a:rPr lang="en-US" baseline="0" dirty="0" smtClean="0"/>
              <a:t>Additionally, we added a post-hoc coloring scheme to identify the different groups, since we know there is a group structure on the participants. We can see the groups separating out quite nicely. We can then better make sense of the first component, which seems to gradient paranoia. On one end we get the controls on the other we get the paranoia participants and in the middle we get socially anxious individuals…….</a:t>
            </a:r>
          </a:p>
          <a:p>
            <a:endParaRPr lang="en-US" baseline="0" dirty="0" smtClean="0"/>
          </a:p>
          <a:p>
            <a:r>
              <a:rPr lang="en-US" baseline="0" dirty="0" smtClean="0"/>
              <a:t>What about the variables?</a:t>
            </a:r>
          </a:p>
        </p:txBody>
      </p:sp>
      <p:sp>
        <p:nvSpPr>
          <p:cNvPr id="4" name="Slide Number Placeholder 3"/>
          <p:cNvSpPr>
            <a:spLocks noGrp="1"/>
          </p:cNvSpPr>
          <p:nvPr>
            <p:ph type="sldNum" sz="quarter" idx="10"/>
          </p:nvPr>
        </p:nvSpPr>
        <p:spPr/>
        <p:txBody>
          <a:bodyPr/>
          <a:lstStyle/>
          <a:p>
            <a:fld id="{305C578B-2BBA-C646-B6B1-3529A3D5F0A3}" type="slidenum">
              <a:rPr lang="en-US" smtClean="0"/>
              <a:t>40</a:t>
            </a:fld>
            <a:endParaRPr lang="en-US"/>
          </a:p>
        </p:txBody>
      </p:sp>
    </p:spTree>
    <p:extLst>
      <p:ext uri="{BB962C8B-B14F-4D97-AF65-F5344CB8AC3E}">
        <p14:creationId xmlns:p14="http://schemas.microsoft.com/office/powerpoint/2010/main" val="5447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a bit here to explain what</a:t>
            </a:r>
            <a:r>
              <a:rPr lang="en-US" baseline="0" dirty="0" smtClean="0"/>
              <a:t> they are seeing.</a:t>
            </a:r>
          </a:p>
          <a:p>
            <a:endParaRPr lang="en-US" baseline="0" dirty="0" smtClean="0"/>
          </a:p>
          <a:p>
            <a:r>
              <a:rPr lang="en-US" baseline="0" dirty="0" smtClean="0"/>
              <a:t>Well, we can see all the paranoia scale questions clustering to the right, well this makes sense given that our paranoia individuals were all over here as well, thus we can see that paranoia individuals are rating higher on this scale. ALSO, controls, since they were on the opposite end of the first component, we know they responded in opposite ways than the paranoia individuals. Further, we can also look at contributions again (size of the dot!). We can get a sense of the variables that are contributing most to the first two components.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41</a:t>
            </a:fld>
            <a:endParaRPr lang="en-US"/>
          </a:p>
        </p:txBody>
      </p:sp>
    </p:spTree>
    <p:extLst>
      <p:ext uri="{BB962C8B-B14F-4D97-AF65-F5344CB8AC3E}">
        <p14:creationId xmlns:p14="http://schemas.microsoft.com/office/powerpoint/2010/main" val="2434383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multi-block, multi-table,</a:t>
            </a:r>
            <a:r>
              <a:rPr lang="en-US" baseline="0" dirty="0" smtClean="0"/>
              <a:t> introduce this earlier</a:t>
            </a:r>
          </a:p>
          <a:p>
            <a:endParaRPr lang="en-US" baseline="0" dirty="0" smtClean="0"/>
          </a:p>
          <a:p>
            <a:r>
              <a:rPr lang="en-US" baseline="0" dirty="0" smtClean="0"/>
              <a:t>Tony: So we just went over large, complex data sets and how PCA is often used as the go to method to make the data more interpretable. </a:t>
            </a:r>
          </a:p>
          <a:p>
            <a:endParaRPr lang="en-US" baseline="0" dirty="0" smtClean="0"/>
          </a:p>
          <a:p>
            <a:r>
              <a:rPr lang="en-US" baseline="0" dirty="0" smtClean="0"/>
              <a:t>MFA is a solution for when you have multiple data tables that need to be analyzed together OR a large data set that have a complex or multi-dimensional structure.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43</a:t>
            </a:fld>
            <a:endParaRPr lang="en-US"/>
          </a:p>
        </p:txBody>
      </p:sp>
    </p:spTree>
    <p:extLst>
      <p:ext uri="{BB962C8B-B14F-4D97-AF65-F5344CB8AC3E}">
        <p14:creationId xmlns:p14="http://schemas.microsoft.com/office/powerpoint/2010/main" val="2131751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to fill in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45</a:t>
            </a:fld>
            <a:endParaRPr lang="en-US"/>
          </a:p>
        </p:txBody>
      </p:sp>
    </p:spTree>
    <p:extLst>
      <p:ext uri="{BB962C8B-B14F-4D97-AF65-F5344CB8AC3E}">
        <p14:creationId xmlns:p14="http://schemas.microsoft.com/office/powerpoint/2010/main" val="3004112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46</a:t>
            </a:fld>
            <a:endParaRPr lang="en-US"/>
          </a:p>
        </p:txBody>
      </p:sp>
    </p:spTree>
    <p:extLst>
      <p:ext uri="{BB962C8B-B14F-4D97-AF65-F5344CB8AC3E}">
        <p14:creationId xmlns:p14="http://schemas.microsoft.com/office/powerpoint/2010/main" val="3212130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47</a:t>
            </a:fld>
            <a:endParaRPr lang="en-US"/>
          </a:p>
        </p:txBody>
      </p:sp>
    </p:spTree>
    <p:extLst>
      <p:ext uri="{BB962C8B-B14F-4D97-AF65-F5344CB8AC3E}">
        <p14:creationId xmlns:p14="http://schemas.microsoft.com/office/powerpoint/2010/main" val="590485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48</a:t>
            </a:fld>
            <a:endParaRPr lang="en-US"/>
          </a:p>
        </p:txBody>
      </p:sp>
    </p:spTree>
    <p:extLst>
      <p:ext uri="{BB962C8B-B14F-4D97-AF65-F5344CB8AC3E}">
        <p14:creationId xmlns:p14="http://schemas.microsoft.com/office/powerpoint/2010/main" val="203041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broke the animation… please fix. this slide and the previous combine the two together. </a:t>
            </a:r>
          </a:p>
          <a:p>
            <a:endParaRPr lang="en-US" dirty="0" smtClean="0"/>
          </a:p>
          <a:p>
            <a:r>
              <a:rPr lang="en-US" dirty="0" smtClean="0"/>
              <a:t>"keep mile high view" - quick concise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a:t>
            </a:fld>
            <a:endParaRPr lang="en-US"/>
          </a:p>
        </p:txBody>
      </p:sp>
    </p:spTree>
    <p:extLst>
      <p:ext uri="{BB962C8B-B14F-4D97-AF65-F5344CB8AC3E}">
        <p14:creationId xmlns:p14="http://schemas.microsoft.com/office/powerpoint/2010/main" val="91584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p>
          <a:p>
            <a:endParaRPr lang="en-US" baseline="0" dirty="0" smtClean="0"/>
          </a:p>
          <a:p>
            <a:r>
              <a:rPr lang="en-US" baseline="0" dirty="0" smtClean="0"/>
              <a:t>We can do a PCA on this BUT wait, we know there is a structure here.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49</a:t>
            </a:fld>
            <a:endParaRPr lang="en-US"/>
          </a:p>
        </p:txBody>
      </p:sp>
    </p:spTree>
    <p:extLst>
      <p:ext uri="{BB962C8B-B14F-4D97-AF65-F5344CB8AC3E}">
        <p14:creationId xmlns:p14="http://schemas.microsoft.com/office/powerpoint/2010/main" val="3660309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50</a:t>
            </a:fld>
            <a:endParaRPr lang="en-US"/>
          </a:p>
        </p:txBody>
      </p:sp>
    </p:spTree>
    <p:extLst>
      <p:ext uri="{BB962C8B-B14F-4D97-AF65-F5344CB8AC3E}">
        <p14:creationId xmlns:p14="http://schemas.microsoft.com/office/powerpoint/2010/main" val="2356183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51</a:t>
            </a:fld>
            <a:endParaRPr lang="en-US"/>
          </a:p>
        </p:txBody>
      </p:sp>
    </p:spTree>
    <p:extLst>
      <p:ext uri="{BB962C8B-B14F-4D97-AF65-F5344CB8AC3E}">
        <p14:creationId xmlns:p14="http://schemas.microsoft.com/office/powerpoint/2010/main" val="14323469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52</a:t>
            </a:fld>
            <a:endParaRPr lang="en-US"/>
          </a:p>
        </p:txBody>
      </p:sp>
    </p:spTree>
    <p:extLst>
      <p:ext uri="{BB962C8B-B14F-4D97-AF65-F5344CB8AC3E}">
        <p14:creationId xmlns:p14="http://schemas.microsoft.com/office/powerpoint/2010/main" val="733387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 Hmm… Well</a:t>
            </a:r>
            <a:r>
              <a:rPr lang="en-US" baseline="0" dirty="0" smtClean="0"/>
              <a:t> this might be a problem, lets look at the PCA results for the variable factor scores to get a better idea.</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53</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adjust</a:t>
            </a:r>
            <a:r>
              <a:rPr lang="en-US" baseline="0" dirty="0" smtClean="0"/>
              <a:t> these values to match the PS and TA – DB can do this later.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Again, remember that the column factor scores are what allow us to see how the different variables are influencing components. And recall that when you see two dots they are closer together that are highly similar </a:t>
            </a:r>
            <a:r>
              <a:rPr lang="en-US" b="0" i="0" baseline="0" dirty="0" smtClean="0"/>
              <a:t>(animate) small circle quad 4 and small circle quad 1 for TA</a:t>
            </a:r>
            <a:r>
              <a:rPr lang="en-US" baseline="0" dirty="0" smtClean="0"/>
              <a:t>. Well not only are they highly similar but they are </a:t>
            </a:r>
            <a:r>
              <a:rPr lang="en-US" b="1" i="1" baseline="0" dirty="0" smtClean="0"/>
              <a:t>collinear.</a:t>
            </a:r>
          </a:p>
          <a:p>
            <a:endParaRPr lang="en-US" baseline="0" dirty="0" smtClean="0"/>
          </a:p>
          <a:p>
            <a:r>
              <a:rPr lang="en-US" baseline="0" dirty="0" smtClean="0"/>
              <a:t>We can also look at the contributions here and remember we understood contributions as those variables that were furthest away would contribute more to the variance of that component. We can see that PS seems to have quite a few variables all contributing heavily to the first two components, but also there are many that are very similar or collinear with each other (large circle quad 4). </a:t>
            </a:r>
          </a:p>
          <a:p>
            <a:endParaRPr lang="en-US" baseline="0" dirty="0" smtClean="0"/>
          </a:p>
          <a:p>
            <a:r>
              <a:rPr lang="en-US" baseline="0" dirty="0" smtClean="0"/>
              <a:t>If we were to add all the contributions, we would see that PS, because it’s variables are more in number and further away from the origin (animate, animate) are dominating the analysis. But is this fair? Especially, if many of the contributions are </a:t>
            </a:r>
            <a:r>
              <a:rPr lang="en-US" b="1" i="1" baseline="0" dirty="0" smtClean="0"/>
              <a:t>collinear</a:t>
            </a:r>
            <a:r>
              <a:rPr lang="en-US" b="0" i="0" baseline="0" dirty="0" smtClean="0"/>
              <a:t>. Further,</a:t>
            </a:r>
            <a:r>
              <a:rPr lang="en-US" baseline="0" dirty="0" smtClean="0"/>
              <a:t> we know that the SS of PS is just larger simply because it has more variables, more variance on account of size. </a:t>
            </a:r>
          </a:p>
          <a:p>
            <a:endParaRPr lang="en-US" baseline="0" dirty="0" smtClean="0"/>
          </a:p>
          <a:p>
            <a:r>
              <a:rPr lang="en-US" baseline="0" dirty="0" smtClean="0"/>
              <a:t>Is this fair? If something is bigger should it automatically dominate? It doesn’t seem like it.</a:t>
            </a:r>
          </a:p>
          <a:p>
            <a:endParaRPr lang="en-US" baseline="0" dirty="0" smtClean="0"/>
          </a:p>
          <a:p>
            <a:r>
              <a:rPr lang="en-US" baseline="0" dirty="0" smtClean="0"/>
              <a:t>Transition – So I have been alluding to understanding contribution or influence of whole tables through the sum of the variable contributions but we can look at this more clearly and efficiently.</a:t>
            </a:r>
          </a:p>
        </p:txBody>
      </p:sp>
      <p:sp>
        <p:nvSpPr>
          <p:cNvPr id="4" name="Slide Number Placeholder 3"/>
          <p:cNvSpPr>
            <a:spLocks noGrp="1"/>
          </p:cNvSpPr>
          <p:nvPr>
            <p:ph type="sldNum" sz="quarter" idx="10"/>
          </p:nvPr>
        </p:nvSpPr>
        <p:spPr/>
        <p:txBody>
          <a:bodyPr/>
          <a:lstStyle/>
          <a:p>
            <a:fld id="{305C578B-2BBA-C646-B6B1-3529A3D5F0A3}" type="slidenum">
              <a:rPr lang="en-US" smtClean="0"/>
              <a:t>54</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Tony: First, all inertia means is variance.</a:t>
            </a:r>
            <a:r>
              <a:rPr lang="en-US" baseline="0" dirty="0" smtClean="0"/>
              <a:t> </a:t>
            </a:r>
            <a:r>
              <a:rPr lang="en-US" dirty="0" smtClean="0"/>
              <a:t>These</a:t>
            </a:r>
            <a:r>
              <a:rPr lang="en-US" baseline="0" dirty="0" smtClean="0"/>
              <a:t> are called </a:t>
            </a:r>
            <a:r>
              <a:rPr lang="en-US" i="1" dirty="0" smtClean="0"/>
              <a:t>partial</a:t>
            </a:r>
            <a:r>
              <a:rPr lang="en-US" i="0" dirty="0" smtClean="0"/>
              <a:t> because of each it</a:t>
            </a:r>
            <a:r>
              <a:rPr lang="en-US" i="0" baseline="0" dirty="0" smtClean="0"/>
              <a:t> represents the variance of each table, all the tables together, giving us the “whole” inertia. Inertia is variance.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55</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these dots represent the SUM of the contributions for 20 items and 11 items (per instrument), for Components 1 (horizontal) and 2 (vertical) respectively.</a:t>
            </a:r>
            <a:endParaRPr lang="en-US" dirty="0" smtClean="0"/>
          </a:p>
          <a:p>
            <a:endParaRPr lang="en-US" dirty="0" smtClean="0"/>
          </a:p>
          <a:p>
            <a:r>
              <a:rPr lang="en-US" dirty="0" smtClean="0"/>
              <a:t>Explain this slowly – if we just treat all columns as equal—ignoring that</a:t>
            </a:r>
            <a:r>
              <a:rPr lang="en-US" baseline="0" dirty="0" smtClean="0"/>
              <a:t> we have two structures, then the variance for the first two components is dominated by PS and TA is a wimp.</a:t>
            </a:r>
          </a:p>
          <a:p>
            <a:endParaRPr lang="en-US" baseline="0" dirty="0" smtClean="0"/>
          </a:p>
          <a:p>
            <a:r>
              <a:rPr lang="en-US" baseline="0" dirty="0" smtClean="0"/>
              <a:t>Draw a square showing that the area is just more for PS vs TA. </a:t>
            </a:r>
          </a:p>
        </p:txBody>
      </p:sp>
      <p:sp>
        <p:nvSpPr>
          <p:cNvPr id="4" name="Slide Number Placeholder 3"/>
          <p:cNvSpPr>
            <a:spLocks noGrp="1"/>
          </p:cNvSpPr>
          <p:nvPr>
            <p:ph type="sldNum" sz="quarter" idx="10"/>
          </p:nvPr>
        </p:nvSpPr>
        <p:spPr/>
        <p:txBody>
          <a:bodyPr/>
          <a:lstStyle/>
          <a:p>
            <a:fld id="{305C578B-2BBA-C646-B6B1-3529A3D5F0A3}" type="slidenum">
              <a:rPr lang="en-US" smtClean="0"/>
              <a:t>56</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58</a:t>
            </a:fld>
            <a:endParaRPr lang="en-US"/>
          </a:p>
        </p:txBody>
      </p:sp>
    </p:spTree>
    <p:extLst>
      <p:ext uri="{BB962C8B-B14F-4D97-AF65-F5344CB8AC3E}">
        <p14:creationId xmlns:p14="http://schemas.microsoft.com/office/powerpoint/2010/main" val="4099726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just have a few extra things to say here, but won’t </a:t>
            </a:r>
            <a:r>
              <a:rPr lang="en-US" dirty="0" err="1" smtClean="0"/>
              <a:t>pt</a:t>
            </a:r>
            <a:r>
              <a:rPr lang="en-US" dirty="0" smtClean="0"/>
              <a:t> them on the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59</a:t>
            </a:fld>
            <a:endParaRPr lang="en-US"/>
          </a:p>
        </p:txBody>
      </p:sp>
    </p:spTree>
    <p:extLst>
      <p:ext uri="{BB962C8B-B14F-4D97-AF65-F5344CB8AC3E}">
        <p14:creationId xmlns:p14="http://schemas.microsoft.com/office/powerpoint/2010/main" val="287182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broke the animation… please fix.</a:t>
            </a:r>
          </a:p>
          <a:p>
            <a:endParaRPr lang="en-US" dirty="0" smtClean="0"/>
          </a:p>
          <a:p>
            <a:pPr marL="228600" indent="-228600">
              <a:buAutoNum type="arabicPeriod"/>
            </a:pPr>
            <a:r>
              <a:rPr lang="en-US" dirty="0" smtClean="0"/>
              <a:t>Behavior: be sure to talk about the potential different sizes of survey data</a:t>
            </a:r>
            <a:r>
              <a:rPr lang="en-US" baseline="0" dirty="0" smtClean="0"/>
              <a:t> i.e. 10 questions on a </a:t>
            </a:r>
            <a:r>
              <a:rPr lang="en-US" baseline="0" dirty="0" err="1" smtClean="0"/>
              <a:t>likert</a:t>
            </a:r>
            <a:r>
              <a:rPr lang="en-US" baseline="0" dirty="0" smtClean="0"/>
              <a:t> scale to 150 question personality inventory, to reaction time data.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Brain: Often behavior is a great place to start but imaging analysis is getting easier and easier to include. Further, including different types of imaging modalities – PET, MRI, fMRI, DTI, etc. </a:t>
            </a:r>
            <a:r>
              <a:rPr lang="en-US" baseline="0" dirty="0" smtClean="0">
                <a:sym typeface="Wingdings" panose="05000000000000000000" pitchFamily="2" charset="2"/>
              </a:rPr>
              <a:t> mention ADNI and other ‘biomarker’ type studies.</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Genes: Why stop there? Genetic analysis is beginning to become more common place. </a:t>
            </a:r>
          </a:p>
          <a:p>
            <a:pPr marL="228600" indent="-228600">
              <a:buAutoNum type="arabicPeriod"/>
            </a:pPr>
            <a:r>
              <a:rPr lang="en-US" baseline="0" dirty="0" smtClean="0"/>
              <a:t>FINALLY, what about combining them all together?</a:t>
            </a:r>
          </a:p>
          <a:p>
            <a:pPr marL="228600" indent="-228600">
              <a:buAutoNum type="arabicPeriod"/>
            </a:pPr>
            <a:endParaRPr lang="en-US" baseline="0" dirty="0" smtClean="0"/>
          </a:p>
          <a:p>
            <a:pPr marL="228600" indent="-228600">
              <a:buAutoNum type="arabicPeriod"/>
            </a:pPr>
            <a:r>
              <a:rPr lang="en-US" baseline="0" dirty="0" smtClean="0"/>
              <a:t>all different types of data - more concise what do they look like when how big they are. </a:t>
            </a:r>
          </a:p>
        </p:txBody>
      </p:sp>
      <p:sp>
        <p:nvSpPr>
          <p:cNvPr id="4" name="Slide Number Placeholder 3"/>
          <p:cNvSpPr>
            <a:spLocks noGrp="1"/>
          </p:cNvSpPr>
          <p:nvPr>
            <p:ph type="sldNum" sz="quarter" idx="10"/>
          </p:nvPr>
        </p:nvSpPr>
        <p:spPr/>
        <p:txBody>
          <a:bodyPr/>
          <a:lstStyle/>
          <a:p>
            <a:fld id="{305C578B-2BBA-C646-B6B1-3529A3D5F0A3}" type="slidenum">
              <a:rPr lang="en-US" smtClean="0"/>
              <a:t>7</a:t>
            </a:fld>
            <a:endParaRPr lang="en-US"/>
          </a:p>
        </p:txBody>
      </p:sp>
    </p:spTree>
    <p:extLst>
      <p:ext uri="{BB962C8B-B14F-4D97-AF65-F5344CB8AC3E}">
        <p14:creationId xmlns:p14="http://schemas.microsoft.com/office/powerpoint/2010/main" val="2318841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Tony: One of</a:t>
            </a:r>
            <a:r>
              <a:rPr lang="en-US" baseline="0" dirty="0" smtClean="0"/>
              <a:t> the simplest and most common ways to do this is to divide by the first singular value of the table.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60</a:t>
            </a:fld>
            <a:endParaRPr lang="en-US"/>
          </a:p>
        </p:txBody>
      </p:sp>
    </p:spTree>
    <p:extLst>
      <p:ext uri="{BB962C8B-B14F-4D97-AF65-F5344CB8AC3E}">
        <p14:creationId xmlns:p14="http://schemas.microsoft.com/office/powerpoint/2010/main" val="239361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62</a:t>
            </a:fld>
            <a:endParaRPr lang="en-US"/>
          </a:p>
        </p:txBody>
      </p:sp>
    </p:spTree>
    <p:extLst>
      <p:ext uri="{BB962C8B-B14F-4D97-AF65-F5344CB8AC3E}">
        <p14:creationId xmlns:p14="http://schemas.microsoft.com/office/powerpoint/2010/main" val="4189852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63</a:t>
            </a:fld>
            <a:endParaRPr lang="en-US"/>
          </a:p>
        </p:txBody>
      </p:sp>
    </p:spTree>
    <p:extLst>
      <p:ext uri="{BB962C8B-B14F-4D97-AF65-F5344CB8AC3E}">
        <p14:creationId xmlns:p14="http://schemas.microsoft.com/office/powerpoint/2010/main" val="4189852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64</a:t>
            </a:fld>
            <a:endParaRPr lang="en-US"/>
          </a:p>
        </p:txBody>
      </p:sp>
    </p:spTree>
    <p:extLst>
      <p:ext uri="{BB962C8B-B14F-4D97-AF65-F5344CB8AC3E}">
        <p14:creationId xmlns:p14="http://schemas.microsoft.com/office/powerpoint/2010/main" val="4189852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65</a:t>
            </a:fld>
            <a:endParaRPr lang="en-US"/>
          </a:p>
        </p:txBody>
      </p:sp>
    </p:spTree>
    <p:extLst>
      <p:ext uri="{BB962C8B-B14F-4D97-AF65-F5344CB8AC3E}">
        <p14:creationId xmlns:p14="http://schemas.microsoft.com/office/powerpoint/2010/main" val="4189852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66</a:t>
            </a:fld>
            <a:endParaRPr lang="en-US"/>
          </a:p>
        </p:txBody>
      </p:sp>
    </p:spTree>
    <p:extLst>
      <p:ext uri="{BB962C8B-B14F-4D97-AF65-F5344CB8AC3E}">
        <p14:creationId xmlns:p14="http://schemas.microsoft.com/office/powerpoint/2010/main" val="4189852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67</a:t>
            </a:fld>
            <a:endParaRPr lang="en-US"/>
          </a:p>
        </p:txBody>
      </p:sp>
    </p:spTree>
    <p:extLst>
      <p:ext uri="{BB962C8B-B14F-4D97-AF65-F5344CB8AC3E}">
        <p14:creationId xmlns:p14="http://schemas.microsoft.com/office/powerpoint/2010/main" val="1332517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 by 1st </a:t>
            </a:r>
            <a:r>
              <a:rPr lang="en-US" dirty="0" err="1" smtClean="0"/>
              <a:t>singlular</a:t>
            </a:r>
            <a:r>
              <a:rPr lang="en-US" baseline="0" dirty="0" smtClean="0"/>
              <a:t> value, to get a Z like matrix</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68</a:t>
            </a:fld>
            <a:endParaRPr lang="en-US"/>
          </a:p>
        </p:txBody>
      </p:sp>
    </p:spTree>
    <p:extLst>
      <p:ext uri="{BB962C8B-B14F-4D97-AF65-F5344CB8AC3E}">
        <p14:creationId xmlns:p14="http://schemas.microsoft.com/office/powerpoint/2010/main" val="530205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steps 1 and 2 were to give us tables that are now</a:t>
            </a:r>
            <a:r>
              <a:rPr lang="en-US" baseline="0" dirty="0" smtClean="0"/>
              <a:t> normalized; normalization here is analogous to Z-scores, but for an entire matrix. The first singular value of each of these tables now is equal to 1.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69</a:t>
            </a:fld>
            <a:endParaRPr lang="en-US"/>
          </a:p>
        </p:txBody>
      </p:sp>
    </p:spTree>
    <p:extLst>
      <p:ext uri="{BB962C8B-B14F-4D97-AF65-F5344CB8AC3E}">
        <p14:creationId xmlns:p14="http://schemas.microsoft.com/office/powerpoint/2010/main" val="794657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70</a:t>
            </a:fld>
            <a:endParaRPr lang="en-US"/>
          </a:p>
        </p:txBody>
      </p:sp>
    </p:spTree>
    <p:extLst>
      <p:ext uri="{BB962C8B-B14F-4D97-AF65-F5344CB8AC3E}">
        <p14:creationId xmlns:p14="http://schemas.microsoft.com/office/powerpoint/2010/main" val="338925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broke the animation… please fix.</a:t>
            </a:r>
          </a:p>
          <a:p>
            <a:endParaRPr lang="en-US" dirty="0" smtClean="0"/>
          </a:p>
          <a:p>
            <a:r>
              <a:rPr lang="en-US" dirty="0" smtClean="0"/>
              <a:t>ordinal continuous categorical</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a:t>
            </a:fld>
            <a:endParaRPr lang="en-US"/>
          </a:p>
        </p:txBody>
      </p:sp>
    </p:spTree>
    <p:extLst>
      <p:ext uri="{BB962C8B-B14F-4D97-AF65-F5344CB8AC3E}">
        <p14:creationId xmlns:p14="http://schemas.microsoft.com/office/powerpoint/2010/main" val="42943529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endParaRPr lang="en-US" dirty="0" smtClean="0"/>
          </a:p>
          <a:p>
            <a:r>
              <a:rPr lang="en-US" dirty="0" smtClean="0"/>
              <a:t>Tony: Then we run a PCA on this wide,</a:t>
            </a:r>
            <a:r>
              <a:rPr lang="en-US" baseline="0" dirty="0" smtClean="0"/>
              <a:t> multi-table, compromise table. </a:t>
            </a:r>
          </a:p>
          <a:p>
            <a:endParaRPr lang="en-US" baseline="0" dirty="0" smtClean="0"/>
          </a:p>
          <a:p>
            <a:r>
              <a:rPr lang="en-US" b="1" baseline="0" dirty="0" smtClean="0"/>
              <a:t>---------Should we introduce a potential problem being the loss of the individual table scores? Or now all the tables are in a single analyses etc.?? With partial factor scores as a solution.</a:t>
            </a:r>
            <a:endParaRPr lang="en-US" b="1" dirty="0"/>
          </a:p>
        </p:txBody>
      </p:sp>
      <p:sp>
        <p:nvSpPr>
          <p:cNvPr id="4" name="Slide Number Placeholder 3"/>
          <p:cNvSpPr>
            <a:spLocks noGrp="1"/>
          </p:cNvSpPr>
          <p:nvPr>
            <p:ph type="sldNum" sz="quarter" idx="10"/>
          </p:nvPr>
        </p:nvSpPr>
        <p:spPr/>
        <p:txBody>
          <a:bodyPr/>
          <a:lstStyle/>
          <a:p>
            <a:fld id="{305C578B-2BBA-C646-B6B1-3529A3D5F0A3}" type="slidenum">
              <a:rPr lang="en-US" smtClean="0"/>
              <a:t>71</a:t>
            </a:fld>
            <a:endParaRPr lang="en-US"/>
          </a:p>
        </p:txBody>
      </p:sp>
    </p:spTree>
    <p:extLst>
      <p:ext uri="{BB962C8B-B14F-4D97-AF65-F5344CB8AC3E}">
        <p14:creationId xmlns:p14="http://schemas.microsoft.com/office/powerpoint/2010/main" val="704434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72</a:t>
            </a:fld>
            <a:endParaRPr lang="en-US"/>
          </a:p>
        </p:txBody>
      </p:sp>
    </p:spTree>
    <p:extLst>
      <p:ext uri="{BB962C8B-B14F-4D97-AF65-F5344CB8AC3E}">
        <p14:creationId xmlns:p14="http://schemas.microsoft.com/office/powerpoint/2010/main" val="1598043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Tony:</a:t>
            </a:r>
            <a:r>
              <a:rPr lang="en-US" baseline="0" dirty="0" smtClean="0"/>
              <a:t> So, if X has a structure, for instance if the teal variables belonged to one scale and the purple to another. Then, Q would have this same structure.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73</a:t>
            </a:fld>
            <a:endParaRPr lang="en-US"/>
          </a:p>
        </p:txBody>
      </p:sp>
    </p:spTree>
    <p:extLst>
      <p:ext uri="{BB962C8B-B14F-4D97-AF65-F5344CB8AC3E}">
        <p14:creationId xmlns:p14="http://schemas.microsoft.com/office/powerpoint/2010/main" val="1598043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The structure would propagate through these special matrices to this variable matrix.</a:t>
            </a:r>
            <a:endParaRPr lang="en-US" dirty="0" smtClean="0"/>
          </a:p>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74</a:t>
            </a:fld>
            <a:endParaRPr lang="en-US"/>
          </a:p>
        </p:txBody>
      </p:sp>
    </p:spTree>
    <p:extLst>
      <p:ext uri="{BB962C8B-B14F-4D97-AF65-F5344CB8AC3E}">
        <p14:creationId xmlns:p14="http://schemas.microsoft.com/office/powerpoint/2010/main" val="1598043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a:t>
            </a:r>
            <a:r>
              <a:rPr lang="en-US" baseline="0" dirty="0" smtClean="0"/>
              <a:t> </a:t>
            </a:r>
            <a:r>
              <a:rPr lang="en-US" dirty="0" smtClean="0"/>
              <a:t>This can give us partial</a:t>
            </a:r>
            <a:r>
              <a:rPr lang="en-US" baseline="0" dirty="0" smtClean="0"/>
              <a:t> projections OR projections from the individual variables of the individual tables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75</a:t>
            </a:fld>
            <a:endParaRPr lang="en-US"/>
          </a:p>
        </p:txBody>
      </p:sp>
    </p:spTree>
    <p:extLst>
      <p:ext uri="{BB962C8B-B14F-4D97-AF65-F5344CB8AC3E}">
        <p14:creationId xmlns:p14="http://schemas.microsoft.com/office/powerpoint/2010/main" val="15980432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Tony: Going</a:t>
            </a:r>
            <a:r>
              <a:rPr lang="en-US" baseline="0" dirty="0" smtClean="0"/>
              <a:t> back, we have our compromise table and we have an inherent structure in this table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76</a:t>
            </a:fld>
            <a:endParaRPr lang="en-US"/>
          </a:p>
        </p:txBody>
      </p:sp>
    </p:spTree>
    <p:extLst>
      <p:ext uri="{BB962C8B-B14F-4D97-AF65-F5344CB8AC3E}">
        <p14:creationId xmlns:p14="http://schemas.microsoft.com/office/powerpoint/2010/main" val="21780270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Tony:</a:t>
            </a:r>
            <a:r>
              <a:rPr lang="en-US" baseline="0" dirty="0" smtClean="0"/>
              <a:t> (illustrate previous point here)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77</a:t>
            </a:fld>
            <a:endParaRPr lang="en-US"/>
          </a:p>
        </p:txBody>
      </p:sp>
    </p:spTree>
    <p:extLst>
      <p:ext uri="{BB962C8B-B14F-4D97-AF65-F5344CB8AC3E}">
        <p14:creationId xmlns:p14="http://schemas.microsoft.com/office/powerpoint/2010/main" val="32736027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we need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notes say that we need some sort of transition here, but</a:t>
            </a:r>
            <a:r>
              <a:rPr lang="en-US" baseline="0" dirty="0" smtClean="0"/>
              <a:t> I can’t recall what…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We know that this structure is also inherent to the Q matrix.</a:t>
            </a:r>
            <a:endParaRPr lang="en-US" dirty="0" smtClean="0"/>
          </a:p>
        </p:txBody>
      </p:sp>
      <p:sp>
        <p:nvSpPr>
          <p:cNvPr id="4" name="Slide Number Placeholder 3"/>
          <p:cNvSpPr>
            <a:spLocks noGrp="1"/>
          </p:cNvSpPr>
          <p:nvPr>
            <p:ph type="sldNum" sz="quarter" idx="10"/>
          </p:nvPr>
        </p:nvSpPr>
        <p:spPr/>
        <p:txBody>
          <a:bodyPr/>
          <a:lstStyle/>
          <a:p>
            <a:fld id="{305C578B-2BBA-C646-B6B1-3529A3D5F0A3}" type="slidenum">
              <a:rPr lang="en-US" smtClean="0"/>
              <a:t>78</a:t>
            </a:fld>
            <a:endParaRPr lang="en-US"/>
          </a:p>
        </p:txBody>
      </p:sp>
    </p:spTree>
    <p:extLst>
      <p:ext uri="{BB962C8B-B14F-4D97-AF65-F5344CB8AC3E}">
        <p14:creationId xmlns:p14="http://schemas.microsoft.com/office/powerpoint/2010/main" val="3614991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Tony: We can then use each of the Qs and their respective </a:t>
            </a:r>
            <a:r>
              <a:rPr lang="en-US" dirty="0" err="1" smtClean="0"/>
              <a:t>Xs</a:t>
            </a:r>
            <a:r>
              <a:rPr lang="en-US" dirty="0" smtClean="0"/>
              <a:t> to </a:t>
            </a:r>
            <a:r>
              <a:rPr lang="en-US" baseline="0" dirty="0" smtClean="0"/>
              <a:t>get partial factor scores or partial projections from the individual tables, thereby retaining the individual tables in the analysis.</a:t>
            </a:r>
          </a:p>
          <a:p>
            <a:endParaRPr lang="en-US" baseline="0" dirty="0" smtClean="0"/>
          </a:p>
          <a:p>
            <a:r>
              <a:rPr lang="en-US" baseline="0" dirty="0" smtClean="0"/>
              <a:t>Transition – So what does this look like?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79</a:t>
            </a:fld>
            <a:endParaRPr lang="en-US"/>
          </a:p>
        </p:txBody>
      </p:sp>
    </p:spTree>
    <p:extLst>
      <p:ext uri="{BB962C8B-B14F-4D97-AF65-F5344CB8AC3E}">
        <p14:creationId xmlns:p14="http://schemas.microsoft.com/office/powerpoint/2010/main" val="1343508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82</a:t>
            </a:fld>
            <a:endParaRPr lang="en-US"/>
          </a:p>
        </p:txBody>
      </p:sp>
    </p:spTree>
    <p:extLst>
      <p:ext uri="{BB962C8B-B14F-4D97-AF65-F5344CB8AC3E}">
        <p14:creationId xmlns:p14="http://schemas.microsoft.com/office/powerpoint/2010/main" val="424002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down here and don’t talk too much about cubes until the next slide.</a:t>
            </a:r>
          </a:p>
          <a:p>
            <a:endParaRPr lang="en-US" dirty="0" smtClean="0"/>
          </a:p>
          <a:p>
            <a:r>
              <a:rPr lang="en-US" dirty="0" smtClean="0"/>
              <a:t>1. I will discuss the width issue, reiterating the different</a:t>
            </a:r>
            <a:r>
              <a:rPr lang="en-US" baseline="0" dirty="0" smtClean="0"/>
              <a:t> sizes of the matrices on the previous slide</a:t>
            </a:r>
          </a:p>
          <a:p>
            <a:endParaRPr lang="en-US" baseline="0" dirty="0" smtClean="0"/>
          </a:p>
          <a:p>
            <a:r>
              <a:rPr lang="en-US" dirty="0" smtClean="0"/>
              <a:t>2. Introduce idea that these types of</a:t>
            </a:r>
            <a:r>
              <a:rPr lang="en-US" baseline="0" dirty="0" smtClean="0"/>
              <a:t> data are qualitatively of different kinds. </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9</a:t>
            </a:fld>
            <a:endParaRPr lang="en-US"/>
          </a:p>
        </p:txBody>
      </p:sp>
    </p:spTree>
    <p:extLst>
      <p:ext uri="{BB962C8B-B14F-4D97-AF65-F5344CB8AC3E}">
        <p14:creationId xmlns:p14="http://schemas.microsoft.com/office/powerpoint/2010/main" val="8757325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inertias</a:t>
            </a:r>
            <a:r>
              <a:rPr lang="en-US" baseline="0" dirty="0" smtClean="0"/>
              <a:t> with each table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83</a:t>
            </a:fld>
            <a:endParaRPr lang="en-US"/>
          </a:p>
        </p:txBody>
      </p:sp>
    </p:spTree>
    <p:extLst>
      <p:ext uri="{BB962C8B-B14F-4D97-AF65-F5344CB8AC3E}">
        <p14:creationId xmlns:p14="http://schemas.microsoft.com/office/powerpoint/2010/main" val="4976949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we should b</a:t>
            </a:r>
            <a:r>
              <a:rPr lang="en-US" baseline="0" dirty="0" smtClean="0"/>
              <a:t>e 18+/-1 minutes into the talk.</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84</a:t>
            </a:fld>
            <a:endParaRPr lang="en-US"/>
          </a:p>
        </p:txBody>
      </p:sp>
    </p:spTree>
    <p:extLst>
      <p:ext uri="{BB962C8B-B14F-4D97-AF65-F5344CB8AC3E}">
        <p14:creationId xmlns:p14="http://schemas.microsoft.com/office/powerpoint/2010/main" val="8387391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to fill in later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86</a:t>
            </a:fld>
            <a:endParaRPr lang="en-US"/>
          </a:p>
        </p:txBody>
      </p:sp>
    </p:spTree>
    <p:extLst>
      <p:ext uri="{BB962C8B-B14F-4D97-AF65-F5344CB8AC3E}">
        <p14:creationId xmlns:p14="http://schemas.microsoft.com/office/powerpoint/2010/main" val="30041127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Duplicate this slide</a:t>
            </a:r>
            <a:r>
              <a:rPr lang="en-US" baseline="0" dirty="0" smtClean="0"/>
              <a:t> and include some animations to show how the structure has changed a bit. Easiest things to note are closeness of TA8 and PS1, and some of the changes in the upper right quadrant.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text box between stupid way and </a:t>
            </a:r>
            <a:r>
              <a:rPr lang="en-US" baseline="0" dirty="0" err="1" smtClean="0"/>
              <a:t>eles</a:t>
            </a:r>
            <a:r>
              <a:rPr lang="en-US" baseline="0" dirty="0" smtClean="0"/>
              <a:t> stupid way.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Tony: Waling through all the differences (can probably take one out), then transition saying, but, lets go back to our partial inertia plot.</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5C578B-2BBA-C646-B6B1-3529A3D5F0A3}" type="slidenum">
              <a:rPr lang="en-US" smtClean="0"/>
              <a:t>87</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thing as prior slide, but really emphasize that now things aren’t so unfair when we sum the contributions </a:t>
            </a:r>
            <a:r>
              <a:rPr lang="en-US" i="1" dirty="0" smtClean="0"/>
              <a:t>per </a:t>
            </a:r>
            <a:r>
              <a:rPr lang="en-US" i="1" dirty="0" err="1" smtClean="0"/>
              <a:t>instrment</a:t>
            </a:r>
            <a:r>
              <a:rPr lang="en-US" i="1" dirty="0" smtClean="0"/>
              <a:t> per component</a:t>
            </a:r>
            <a:r>
              <a:rPr lang="en-US" i="0" dirty="0" smtClean="0"/>
              <a:t>.</a:t>
            </a:r>
          </a:p>
          <a:p>
            <a:endParaRPr lang="en-US" i="0" dirty="0" smtClean="0"/>
          </a:p>
          <a:p>
            <a:r>
              <a:rPr lang="en-US" i="0" dirty="0" smtClean="0"/>
              <a:t>here add squares</a:t>
            </a:r>
            <a:r>
              <a:rPr lang="en-US" i="0" baseline="0" dirty="0" smtClean="0"/>
              <a:t> or to show area covered by each</a:t>
            </a:r>
          </a:p>
          <a:p>
            <a:endParaRPr lang="en-US" i="0" baseline="0" dirty="0" smtClean="0"/>
          </a:p>
          <a:p>
            <a:r>
              <a:rPr lang="en-US" i="0" baseline="0" dirty="0" smtClean="0"/>
              <a:t>illustrate how this is more fair now</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88</a:t>
            </a:fld>
            <a:endParaRPr lang="en-US"/>
          </a:p>
        </p:txBody>
      </p:sp>
    </p:spTree>
    <p:extLst>
      <p:ext uri="{BB962C8B-B14F-4D97-AF65-F5344CB8AC3E}">
        <p14:creationId xmlns:p14="http://schemas.microsoft.com/office/powerpoint/2010/main" val="1013848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to be under 25 minutes by here, preferably 22 or 23.</a:t>
            </a:r>
          </a:p>
          <a:p>
            <a:endParaRPr lang="en-US" baseline="0" dirty="0" smtClean="0"/>
          </a:p>
          <a:p>
            <a:r>
              <a:rPr lang="en-US" baseline="0" dirty="0" smtClean="0"/>
              <a:t>Set-up of problem concisely</a:t>
            </a:r>
          </a:p>
          <a:p>
            <a:endParaRPr lang="en-US" baseline="0" dirty="0" smtClean="0"/>
          </a:p>
          <a:p>
            <a:r>
              <a:rPr lang="en-US" baseline="0" dirty="0" smtClean="0"/>
              <a:t>Overall, most time spent on plots, contributions, factor scores, partial projections and doing work to illustrate and </a:t>
            </a:r>
            <a:r>
              <a:rPr lang="en-US" baseline="0" dirty="0" err="1" smtClean="0"/>
              <a:t>intrpret</a:t>
            </a:r>
            <a:r>
              <a:rPr lang="en-US" baseline="0" dirty="0" smtClean="0"/>
              <a:t> the plots. </a:t>
            </a:r>
          </a:p>
          <a:p>
            <a:endParaRPr lang="en-US" baseline="0" dirty="0" smtClean="0"/>
          </a:p>
          <a:p>
            <a:r>
              <a:rPr lang="en-US" baseline="0" dirty="0" smtClean="0"/>
              <a:t>connect with the crowd in a transition, this is a lot of work...</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89</a:t>
            </a:fld>
            <a:endParaRPr lang="en-US"/>
          </a:p>
        </p:txBody>
      </p:sp>
    </p:spTree>
    <p:extLst>
      <p:ext uri="{BB962C8B-B14F-4D97-AF65-F5344CB8AC3E}">
        <p14:creationId xmlns:p14="http://schemas.microsoft.com/office/powerpoint/2010/main" val="4244834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a few slides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93</a:t>
            </a:fld>
            <a:endParaRPr lang="en-US"/>
          </a:p>
        </p:txBody>
      </p:sp>
    </p:spTree>
    <p:extLst>
      <p:ext uri="{BB962C8B-B14F-4D97-AF65-F5344CB8AC3E}">
        <p14:creationId xmlns:p14="http://schemas.microsoft.com/office/powerpoint/2010/main" val="7492600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94</a:t>
            </a:fld>
            <a:endParaRPr lang="en-US"/>
          </a:p>
        </p:txBody>
      </p:sp>
    </p:spTree>
    <p:extLst>
      <p:ext uri="{BB962C8B-B14F-4D97-AF65-F5344CB8AC3E}">
        <p14:creationId xmlns:p14="http://schemas.microsoft.com/office/powerpoint/2010/main" val="1764312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this up in 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95</a:t>
            </a:fld>
            <a:endParaRPr lang="en-US"/>
          </a:p>
        </p:txBody>
      </p:sp>
    </p:spTree>
    <p:extLst>
      <p:ext uri="{BB962C8B-B14F-4D97-AF65-F5344CB8AC3E}">
        <p14:creationId xmlns:p14="http://schemas.microsoft.com/office/powerpoint/2010/main" val="3442466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a:t>
            </a:r>
            <a:r>
              <a:rPr lang="en-US" baseline="0" dirty="0" smtClean="0"/>
              <a:t> the point of “wide” data here. </a:t>
            </a:r>
          </a:p>
          <a:p>
            <a:endParaRPr lang="en-US" baseline="0" dirty="0" smtClean="0"/>
          </a:p>
          <a:p>
            <a:r>
              <a:rPr lang="en-US" baseline="0" dirty="0" smtClean="0"/>
              <a:t>*NOTE* Actually, talk about cube data here. (MJK)</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96</a:t>
            </a:fld>
            <a:endParaRPr lang="en-US"/>
          </a:p>
        </p:txBody>
      </p:sp>
    </p:spTree>
    <p:extLst>
      <p:ext uri="{BB962C8B-B14F-4D97-AF65-F5344CB8AC3E}">
        <p14:creationId xmlns:p14="http://schemas.microsoft.com/office/powerpoint/2010/main" val="373006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MK’s attempt</a:t>
            </a:r>
          </a:p>
          <a:p>
            <a:endParaRPr lang="en-US" dirty="0" smtClean="0"/>
          </a:p>
          <a:p>
            <a:r>
              <a:rPr lang="en-US" dirty="0" smtClean="0"/>
              <a:t>We introduced this kind of data briefly</a:t>
            </a:r>
            <a:r>
              <a:rPr lang="en-US" baseline="0" dirty="0" smtClean="0"/>
              <a:t> when we talked about EEG data, where we have a matrix per participant with the rows as spatial locations and the columns as time-series, we essentially have more than two dimensions. Well along this line, we are representing participants in the rows and variables as the columns, but now introducing a third dimension – time. Tensors are well suited to data with an important time structure. </a:t>
            </a:r>
          </a:p>
          <a:p>
            <a:endParaRPr lang="en-US" baseline="0" dirty="0" smtClean="0"/>
          </a:p>
          <a:p>
            <a:r>
              <a:rPr lang="en-US" baseline="0" dirty="0" smtClean="0"/>
              <a:t>series of measures over time, clinical trials, introduce the design of an experiment and then put the design of experiment on data structure.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10</a:t>
            </a:fld>
            <a:endParaRPr lang="en-US"/>
          </a:p>
        </p:txBody>
      </p:sp>
    </p:spTree>
    <p:extLst>
      <p:ext uri="{BB962C8B-B14F-4D97-AF65-F5344CB8AC3E}">
        <p14:creationId xmlns:p14="http://schemas.microsoft.com/office/powerpoint/2010/main" val="1075916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97</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code explanation</a:t>
            </a:r>
            <a:r>
              <a:rPr lang="en-US" baseline="0" dirty="0" smtClean="0"/>
              <a:t>: say they can copy and paste the code into the console.</a:t>
            </a:r>
          </a:p>
          <a:p>
            <a:endParaRPr lang="en-US" baseline="0" dirty="0" smtClean="0"/>
          </a:p>
          <a:p>
            <a:r>
              <a:rPr lang="en-US" baseline="0" dirty="0" smtClean="0"/>
              <a:t>You can add in after that “for the experts”, there are keyboard shortcuts to do this.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100</a:t>
            </a:fld>
            <a:endParaRPr lang="en-US"/>
          </a:p>
        </p:txBody>
      </p:sp>
    </p:spTree>
    <p:extLst>
      <p:ext uri="{BB962C8B-B14F-4D97-AF65-F5344CB8AC3E}">
        <p14:creationId xmlns:p14="http://schemas.microsoft.com/office/powerpoint/2010/main" val="23533387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105</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worth it to slow this section down to let people either run</a:t>
            </a:r>
            <a:r>
              <a:rPr lang="en-US" baseline="0" dirty="0" smtClean="0"/>
              <a:t> the code or catch up or digest all of this.</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109</a:t>
            </a:fld>
            <a:endParaRPr lang="en-US"/>
          </a:p>
        </p:txBody>
      </p:sp>
    </p:spTree>
    <p:extLst>
      <p:ext uri="{BB962C8B-B14F-4D97-AF65-F5344CB8AC3E}">
        <p14:creationId xmlns:p14="http://schemas.microsoft.com/office/powerpoint/2010/main" val="42237492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111</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112</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113</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114</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115</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116</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has</a:t>
            </a:r>
            <a:r>
              <a:rPr lang="en-US" baseline="0" dirty="0" smtClean="0"/>
              <a:t> been a lot that has been introduced. Essentially, data today are getting larger, wider, and more complex. Today we are going to focus on two kinds of data, the wide data – where we want to align multiple measures side-by-side – we will go through an example of this and let you follow along.</a:t>
            </a:r>
          </a:p>
          <a:p>
            <a:endParaRPr lang="en-US" baseline="0" dirty="0" smtClean="0"/>
          </a:p>
          <a:p>
            <a:r>
              <a:rPr lang="en-US" baseline="0" dirty="0" smtClean="0"/>
              <a:t>Then, we are going to back to this idea of cubes when we dive into R and talk about beer!!</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11</a:t>
            </a:fld>
            <a:endParaRPr lang="en-US"/>
          </a:p>
        </p:txBody>
      </p:sp>
    </p:spTree>
    <p:extLst>
      <p:ext uri="{BB962C8B-B14F-4D97-AF65-F5344CB8AC3E}">
        <p14:creationId xmlns:p14="http://schemas.microsoft.com/office/powerpoint/2010/main" val="1200269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117</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118</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119</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120</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121</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122</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DB PICK UP HERE.</a:t>
            </a:r>
            <a:endParaRPr lang="en-US"/>
          </a:p>
        </p:txBody>
      </p:sp>
      <p:sp>
        <p:nvSpPr>
          <p:cNvPr id="4" name="Slide Number Placeholder 3"/>
          <p:cNvSpPr>
            <a:spLocks noGrp="1"/>
          </p:cNvSpPr>
          <p:nvPr>
            <p:ph type="sldNum" sz="quarter" idx="10"/>
          </p:nvPr>
        </p:nvSpPr>
        <p:spPr/>
        <p:txBody>
          <a:bodyPr/>
          <a:lstStyle/>
          <a:p>
            <a:fld id="{305C578B-2BBA-C646-B6B1-3529A3D5F0A3}" type="slidenum">
              <a:rPr lang="en-US" smtClean="0"/>
              <a:t>123</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slow it down here. Also remind them that the</a:t>
            </a:r>
            <a:r>
              <a:rPr lang="en-US" baseline="0" dirty="0" smtClean="0"/>
              <a:t> MFA functions are very special functions we made just for them.</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124</a:t>
            </a:fld>
            <a:endParaRPr lang="en-US"/>
          </a:p>
        </p:txBody>
      </p:sp>
    </p:spTree>
    <p:extLst>
      <p:ext uri="{BB962C8B-B14F-4D97-AF65-F5344CB8AC3E}">
        <p14:creationId xmlns:p14="http://schemas.microsoft.com/office/powerpoint/2010/main" val="35161753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endParaRPr lang="en-US" dirty="0" smtClean="0"/>
          </a:p>
          <a:p>
            <a:r>
              <a:rPr lang="en-US" dirty="0" smtClean="0"/>
              <a:t>Show</a:t>
            </a:r>
            <a:r>
              <a:rPr lang="en-US" baseline="0" dirty="0" smtClean="0"/>
              <a:t> what this looks like in R? Show first eigenvalue?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126</a:t>
            </a:fld>
            <a:endParaRPr lang="en-US"/>
          </a:p>
        </p:txBody>
      </p:sp>
    </p:spTree>
    <p:extLst>
      <p:ext uri="{BB962C8B-B14F-4D97-AF65-F5344CB8AC3E}">
        <p14:creationId xmlns:p14="http://schemas.microsoft.com/office/powerpoint/2010/main" val="41447419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question to informally introduce</a:t>
            </a:r>
            <a:r>
              <a:rPr lang="en-US" baseline="0" dirty="0" smtClean="0"/>
              <a:t> what we are going to be doing. Structure of the beers across all variables as rated by assessors. Also, post-hoc way. Post-hoc ranges from novice to </a:t>
            </a:r>
            <a:r>
              <a:rPr lang="en-US" baseline="0" dirty="0" err="1" smtClean="0"/>
              <a:t>connesoeur</a:t>
            </a:r>
            <a:r>
              <a:rPr lang="en-US" baseline="0" dirty="0" smtClean="0"/>
              <a:t> where cons can identify styles and ingredients based on smell and taste.</a:t>
            </a:r>
            <a:endParaRPr lang="en-US" dirty="0"/>
          </a:p>
        </p:txBody>
      </p:sp>
      <p:sp>
        <p:nvSpPr>
          <p:cNvPr id="4" name="Slide Number Placeholder 3"/>
          <p:cNvSpPr>
            <a:spLocks noGrp="1"/>
          </p:cNvSpPr>
          <p:nvPr>
            <p:ph type="sldNum" sz="quarter" idx="10"/>
          </p:nvPr>
        </p:nvSpPr>
        <p:spPr/>
        <p:txBody>
          <a:bodyPr/>
          <a:lstStyle/>
          <a:p>
            <a:fld id="{305C578B-2BBA-C646-B6B1-3529A3D5F0A3}" type="slidenum">
              <a:rPr lang="en-US" smtClean="0"/>
              <a:t>132</a:t>
            </a:fld>
            <a:endParaRPr lang="en-US"/>
          </a:p>
        </p:txBody>
      </p:sp>
    </p:spTree>
    <p:extLst>
      <p:ext uri="{BB962C8B-B14F-4D97-AF65-F5344CB8AC3E}">
        <p14:creationId xmlns:p14="http://schemas.microsoft.com/office/powerpoint/2010/main" val="12640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58300CA8-C573-5544-9165-BACC7348A466}" type="datetime1">
              <a:rPr lang="en-US" smtClean="0">
                <a:solidFill>
                  <a:prstClr val="black"/>
                </a:solidFill>
              </a:rPr>
              <a:pPr/>
              <a:t>4/8/16</a:t>
            </a:fld>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09879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CA5798CA-82D5-7C4D-8653-1D34671DD334}" type="datetime1">
              <a:rPr lang="en-US" smtClean="0">
                <a:solidFill>
                  <a:prstClr val="black"/>
                </a:solidFill>
              </a:rPr>
              <a:pPr/>
              <a:t>4/8/16</a:t>
            </a:fld>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82025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01F84553-79AE-8F4E-BED7-BFA2261F30B1}" type="datetime1">
              <a:rPr lang="en-US" smtClean="0">
                <a:solidFill>
                  <a:prstClr val="black"/>
                </a:solidFill>
              </a:rPr>
              <a:pPr/>
              <a:t>4/8/16</a:t>
            </a:fld>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37521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5EB120C-96F0-404E-A70E-3162AB14E780}" type="datetimeFigureOut">
              <a:rPr lang="en-US" smtClean="0"/>
              <a:t>4/8/16</a:t>
            </a:fld>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8B71597-B6A2-194C-915E-890472680AA1}" type="slidenum">
              <a:rPr lang="en-US" smtClean="0"/>
              <a:t>‹#›</a:t>
            </a:fld>
            <a:endParaRPr lang="en-US"/>
          </a:p>
        </p:txBody>
      </p:sp>
      <p:sp>
        <p:nvSpPr>
          <p:cNvPr id="6"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0381707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946B8427-EFC2-2F4F-84A3-A960EC7D59AD}" type="datetime1">
              <a:rPr lang="en-US" smtClean="0">
                <a:solidFill>
                  <a:prstClr val="black"/>
                </a:solidFill>
              </a:rPr>
              <a:pPr/>
              <a:t>4/8/16</a:t>
            </a:fld>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45384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A4A39E0C-3D40-5E48-BFB4-731B70017D34}" type="datetime1">
              <a:rPr lang="en-US" smtClean="0">
                <a:solidFill>
                  <a:prstClr val="black"/>
                </a:solidFill>
              </a:rPr>
              <a:pPr/>
              <a:t>4/8/16</a:t>
            </a:fld>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04306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0D8875A9-4C95-2F4B-8FA8-82FCD79C5A1D}" type="datetime1">
              <a:rPr lang="en-US" smtClean="0">
                <a:solidFill>
                  <a:prstClr val="black"/>
                </a:solidFill>
              </a:rPr>
              <a:pPr/>
              <a:t>4/8/16</a:t>
            </a:fld>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421346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71DED680-6454-8740-A5E7-A3946018D1A5}" type="datetime1">
              <a:rPr lang="en-US" smtClean="0">
                <a:solidFill>
                  <a:prstClr val="black"/>
                </a:solidFill>
              </a:rPr>
              <a:pPr/>
              <a:t>4/8/16</a:t>
            </a:fld>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10" name="Footer Placeholder 4"/>
          <p:cNvSpPr>
            <a:spLocks noGrp="1"/>
          </p:cNvSpPr>
          <p:nvPr>
            <p:ph type="ftr" sz="quarter" idx="1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90467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989B9A6F-57B2-F54B-B043-A069501B2014}" type="datetime1">
              <a:rPr lang="en-US" smtClean="0">
                <a:solidFill>
                  <a:prstClr val="black"/>
                </a:solidFill>
              </a:rPr>
              <a:pPr/>
              <a:t>4/8/16</a:t>
            </a:fld>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6"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21941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56BC612E-7E35-1444-B36A-CB29D4F6132E}" type="datetime1">
              <a:rPr lang="en-US" smtClean="0">
                <a:solidFill>
                  <a:prstClr val="black"/>
                </a:solidFill>
              </a:rPr>
              <a:pPr/>
              <a:t>4/8/16</a:t>
            </a:fld>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93703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DC2AA2EF-AEF2-AE40-8BB1-4E7D979609FE}" type="datetime1">
              <a:rPr lang="en-US" smtClean="0">
                <a:solidFill>
                  <a:prstClr val="black"/>
                </a:solidFill>
              </a:rPr>
              <a:pPr/>
              <a:t>4/8/16</a:t>
            </a:fld>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84440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atin typeface="Calibri"/>
              </a:defRPr>
            </a:lvl1pPr>
          </a:lstStyle>
          <a:p>
            <a:fld id="{46A1C898-A167-F241-A979-2EEB2D21C460}" type="datetime1">
              <a:rPr lang="en-US" smtClean="0">
                <a:solidFill>
                  <a:prstClr val="black"/>
                </a:solidFill>
              </a:rPr>
              <a:pPr/>
              <a:t>4/8/16</a:t>
            </a:fld>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latin typeface="Calibri"/>
              </a:defRPr>
            </a:lvl1pPr>
          </a:lstStyle>
          <a:p>
            <a:fld id="{DF28FB93-0A08-4E7D-8E63-9EFA29F1E093}"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2296634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
        <p:nvSpPr>
          <p:cNvPr id="10" name="Rounded Rectangle 9"/>
          <p:cNvSpPr/>
          <p:nvPr userDrawn="1"/>
        </p:nvSpPr>
        <p:spPr>
          <a:xfrm>
            <a:off x="609601" y="457201"/>
            <a:ext cx="10972799" cy="1142999"/>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latin typeface="Calibri"/>
            </a:endParaRPr>
          </a:p>
        </p:txBody>
      </p:sp>
    </p:spTree>
    <p:extLst>
      <p:ext uri="{BB962C8B-B14F-4D97-AF65-F5344CB8AC3E}">
        <p14:creationId xmlns:p14="http://schemas.microsoft.com/office/powerpoint/2010/main" val="2356083141"/>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014" r:id="rId12"/>
  </p:sldLayoutIdLst>
  <p:hf sldNum="0" hdr="0" dt="0"/>
  <p:txStyles>
    <p:titleStyle>
      <a:lvl1pPr algn="ctr" defTabSz="914400" rtl="0" eaLnBrk="1" latinLnBrk="0" hangingPunct="1">
        <a:spcBef>
          <a:spcPct val="0"/>
        </a:spcBef>
        <a:buNone/>
        <a:defRPr sz="5000" kern="1200">
          <a:solidFill>
            <a:schemeClr val="tx1"/>
          </a:solidFill>
          <a:latin typeface="Calibri"/>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Calibri"/>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Calibri"/>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Calibri"/>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7.tif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9.tif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9.tif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9.tif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9.tif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9.tif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19.tif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9.tif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9.tif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19.tif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9.tif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19.tif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0.tif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20.png"/><Relationship Id="rId4" Type="http://schemas.openxmlformats.org/officeDocument/2006/relationships/image" Target="../media/image330.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10.png"/></Relationships>
</file>

<file path=ppt/slides/_rels/slide129.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22.png"/></Relationships>
</file>

<file path=ppt/slides/_rels/slide131.xml.rels><?xml version="1.0" encoding="UTF-8" standalone="yes"?>
<Relationships xmlns="http://schemas.openxmlformats.org/package/2006/relationships"><Relationship Id="rId9" Type="http://schemas.openxmlformats.org/officeDocument/2006/relationships/image" Target="../media/image37.png"/><Relationship Id="rId20" Type="http://schemas.openxmlformats.org/officeDocument/2006/relationships/image" Target="../media/image40.JPG"/><Relationship Id="rId21" Type="http://schemas.openxmlformats.org/officeDocument/2006/relationships/image" Target="../media/image41.JP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8.jpeg"/><Relationship Id="rId19"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20.tif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20.tif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0.tif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0.tif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0.tif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2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0.tif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42.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43.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44.e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45.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4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44.emf"/></Relationships>
</file>

<file path=ppt/slides/_rels/slide154.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48.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48.em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48.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48.e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49.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tif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5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52.e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53.em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54.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55.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5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57.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4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52.emf"/></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54.e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56.e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org/10.1016/j.csda.2007.09.023" TargetMode="Externa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3937" y="3260700"/>
            <a:ext cx="6501063" cy="1913021"/>
          </a:xfrm>
        </p:spPr>
        <p:txBody>
          <a:bodyPr>
            <a:normAutofit fontScale="70000" lnSpcReduction="20000"/>
          </a:bodyPr>
          <a:lstStyle/>
          <a:p>
            <a:r>
              <a:rPr lang="en-US" dirty="0" smtClean="0"/>
              <a:t>Tony </a:t>
            </a:r>
            <a:r>
              <a:rPr lang="en-US" dirty="0" err="1" smtClean="0"/>
              <a:t>Dutcher</a:t>
            </a:r>
            <a:r>
              <a:rPr lang="en-US" dirty="0" smtClean="0"/>
              <a:t>, Matt Kmiecik, Derek Beaton</a:t>
            </a:r>
          </a:p>
          <a:p>
            <a:r>
              <a:rPr lang="en-US" dirty="0" smtClean="0"/>
              <a:t>1. School of Behavioral Brain Sciences, The University of Texas at Dallas, 2. The University of Texas, Southwestern Medical Center, Department of Psychiatry</a:t>
            </a:r>
            <a:endParaRPr lang="en-US" dirty="0"/>
          </a:p>
        </p:txBody>
      </p:sp>
      <p:grpSp>
        <p:nvGrpSpPr>
          <p:cNvPr id="7" name="Group 6"/>
          <p:cNvGrpSpPr/>
          <p:nvPr/>
        </p:nvGrpSpPr>
        <p:grpSpPr>
          <a:xfrm>
            <a:off x="284748" y="242377"/>
            <a:ext cx="11622505" cy="2877808"/>
            <a:chOff x="5436293" y="4284992"/>
            <a:chExt cx="8684116" cy="2877808"/>
          </a:xfrm>
        </p:grpSpPr>
        <p:sp>
          <p:nvSpPr>
            <p:cNvPr id="4" name="Rounded Rectangle 3"/>
            <p:cNvSpPr/>
            <p:nvPr/>
          </p:nvSpPr>
          <p:spPr>
            <a:xfrm>
              <a:off x="5436293" y="4284992"/>
              <a:ext cx="8684116" cy="2877808"/>
            </a:xfrm>
            <a:prstGeom prst="roundRect">
              <a:avLst/>
            </a:prstGeom>
            <a:gradFill flip="none" rotWithShape="1">
              <a:gsLst>
                <a:gs pos="37000">
                  <a:srgbClr val="800000"/>
                </a:gs>
                <a:gs pos="100000">
                  <a:srgbClr val="FF0000"/>
                </a:gs>
              </a:gsLst>
              <a:path path="rect">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5" name="Title 1"/>
            <p:cNvSpPr txBox="1">
              <a:spLocks/>
            </p:cNvSpPr>
            <p:nvPr/>
          </p:nvSpPr>
          <p:spPr>
            <a:xfrm>
              <a:off x="5436293" y="5305797"/>
              <a:ext cx="8684116" cy="1470025"/>
            </a:xfrm>
            <a:prstGeom prst="rect">
              <a:avLst/>
            </a:prstGeom>
          </p:spPr>
          <p:txBody>
            <a:bodyPr vert="horz" lIns="91440" tIns="45720" rIns="91440" bIns="45720" rtlCol="0" anchor="b">
              <a:noAutofit/>
            </a:bodyPr>
            <a:lstStyle>
              <a:lvl1pPr algn="ctr" defTabSz="914400" rtl="0" eaLnBrk="1" latinLnBrk="0" hangingPunct="1">
                <a:spcBef>
                  <a:spcPct val="0"/>
                </a:spcBef>
                <a:buNone/>
                <a:defRPr sz="5400" kern="1200">
                  <a:solidFill>
                    <a:schemeClr val="tx1"/>
                  </a:solidFill>
                  <a:latin typeface="Calibri"/>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bg1"/>
                  </a:solidFill>
                </a:rPr>
                <a:t>Analyzing Multi-Block Data:</a:t>
              </a:r>
            </a:p>
            <a:p>
              <a:endParaRPr lang="en-US" sz="4800" dirty="0" smtClean="0">
                <a:solidFill>
                  <a:schemeClr val="bg1"/>
                </a:solidFill>
              </a:endParaRPr>
            </a:p>
            <a:p>
              <a:r>
                <a:rPr lang="en-US" sz="4800" dirty="0" smtClean="0">
                  <a:solidFill>
                    <a:schemeClr val="bg1"/>
                  </a:solidFill>
                </a:rPr>
                <a:t> A Tutorial of Multiple Factor Analysis in R</a:t>
              </a:r>
              <a:endParaRPr lang="en-US" sz="4800" dirty="0">
                <a:solidFill>
                  <a:schemeClr val="bg1"/>
                </a:solidFill>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275" y="5223645"/>
            <a:ext cx="3765882" cy="1453881"/>
          </a:xfrm>
          <a:prstGeom prst="rect">
            <a:avLst/>
          </a:prstGeom>
        </p:spPr>
      </p:pic>
    </p:spTree>
    <p:extLst>
      <p:ext uri="{BB962C8B-B14F-4D97-AF65-F5344CB8AC3E}">
        <p14:creationId xmlns:p14="http://schemas.microsoft.com/office/powerpoint/2010/main" val="541261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41752" y="2348346"/>
            <a:ext cx="4187759" cy="2647754"/>
            <a:chOff x="6414652" y="2627746"/>
            <a:chExt cx="4187759" cy="2647754"/>
          </a:xfrm>
        </p:grpSpPr>
        <p:graphicFrame>
          <p:nvGraphicFramePr>
            <p:cNvPr id="19" name="Content Placeholder 12"/>
            <p:cNvGraphicFramePr>
              <a:graphicFrameLocks/>
            </p:cNvGraphicFramePr>
            <p:nvPr>
              <p:extLst>
                <p:ext uri="{D42A27DB-BD31-4B8C-83A1-F6EECF244321}">
                  <p14:modId xmlns:p14="http://schemas.microsoft.com/office/powerpoint/2010/main" val="1729404324"/>
                </p:ext>
              </p:extLst>
            </p:nvPr>
          </p:nvGraphicFramePr>
          <p:xfrm>
            <a:off x="6414652" y="2627746"/>
            <a:ext cx="2743200" cy="2286000"/>
          </p:xfrm>
          <a:graphic>
            <a:graphicData uri="http://schemas.openxmlformats.org/drawingml/2006/table">
              <a:tbl>
                <a:tblPr>
                  <a:effectLst/>
                  <a:tableStyleId>{284E427A-3D55-4303-BF80-6455036E1DE7}</a:tableStyleId>
                </a:tblPr>
                <a:tblGrid>
                  <a:gridCol w="457200"/>
                  <a:gridCol w="457200"/>
                  <a:gridCol w="457200"/>
                  <a:gridCol w="457200"/>
                  <a:gridCol w="457200"/>
                  <a:gridCol w="457200"/>
                </a:tblGrid>
                <a:tr h="457200">
                  <a:tc>
                    <a:txBody>
                      <a:bodyPr/>
                      <a:lstStyle/>
                      <a:p>
                        <a:pPr algn="ctr"/>
                        <a:endParaRPr lang="en-US" sz="2000" b="0" baseline="-2500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2</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3</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4</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5</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bl>
            </a:graphicData>
          </a:graphic>
        </p:graphicFrame>
        <p:sp>
          <p:nvSpPr>
            <p:cNvPr id="22" name="TextBox 21"/>
            <p:cNvSpPr txBox="1"/>
            <p:nvPr/>
          </p:nvSpPr>
          <p:spPr>
            <a:xfrm>
              <a:off x="9197859" y="4752280"/>
              <a:ext cx="1404552" cy="523220"/>
            </a:xfrm>
            <a:prstGeom prst="rect">
              <a:avLst/>
            </a:prstGeom>
            <a:noFill/>
          </p:spPr>
          <p:txBody>
            <a:bodyPr wrap="none" rtlCol="0">
              <a:spAutoFit/>
            </a:bodyPr>
            <a:lstStyle/>
            <a:p>
              <a:r>
                <a:rPr lang="en-US" sz="2800" dirty="0" smtClean="0"/>
                <a:t>Delayed</a:t>
              </a:r>
              <a:endParaRPr lang="en-US" sz="2800" dirty="0"/>
            </a:p>
          </p:txBody>
        </p:sp>
      </p:grpSp>
      <p:grpSp>
        <p:nvGrpSpPr>
          <p:cNvPr id="36" name="Group 35"/>
          <p:cNvGrpSpPr/>
          <p:nvPr/>
        </p:nvGrpSpPr>
        <p:grpSpPr>
          <a:xfrm>
            <a:off x="6773717" y="2689514"/>
            <a:ext cx="3579263" cy="2744749"/>
            <a:chOff x="5846617" y="2968914"/>
            <a:chExt cx="3579263" cy="2744749"/>
          </a:xfrm>
        </p:grpSpPr>
        <p:graphicFrame>
          <p:nvGraphicFramePr>
            <p:cNvPr id="18" name="Content Placeholder 12"/>
            <p:cNvGraphicFramePr>
              <a:graphicFrameLocks/>
            </p:cNvGraphicFramePr>
            <p:nvPr>
              <p:extLst>
                <p:ext uri="{D42A27DB-BD31-4B8C-83A1-F6EECF244321}">
                  <p14:modId xmlns:p14="http://schemas.microsoft.com/office/powerpoint/2010/main" val="1502575082"/>
                </p:ext>
              </p:extLst>
            </p:nvPr>
          </p:nvGraphicFramePr>
          <p:xfrm>
            <a:off x="5846617" y="2968914"/>
            <a:ext cx="2743200" cy="2286000"/>
          </p:xfrm>
          <a:graphic>
            <a:graphicData uri="http://schemas.openxmlformats.org/drawingml/2006/table">
              <a:tbl>
                <a:tblPr>
                  <a:effectLst/>
                  <a:tableStyleId>{284E427A-3D55-4303-BF80-6455036E1DE7}</a:tableStyleId>
                </a:tblPr>
                <a:tblGrid>
                  <a:gridCol w="457200"/>
                  <a:gridCol w="457200"/>
                  <a:gridCol w="457200"/>
                  <a:gridCol w="457200"/>
                  <a:gridCol w="457200"/>
                  <a:gridCol w="457200"/>
                </a:tblGrid>
                <a:tr h="457200">
                  <a:tc>
                    <a:txBody>
                      <a:bodyPr/>
                      <a:lstStyle/>
                      <a:p>
                        <a:pPr algn="ctr"/>
                        <a:endParaRPr lang="en-US" sz="2000" b="0" baseline="-2500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2</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3</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4</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5</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bl>
            </a:graphicData>
          </a:graphic>
        </p:graphicFrame>
        <p:sp>
          <p:nvSpPr>
            <p:cNvPr id="21" name="TextBox 20"/>
            <p:cNvSpPr txBox="1"/>
            <p:nvPr/>
          </p:nvSpPr>
          <p:spPr>
            <a:xfrm>
              <a:off x="8589817" y="5190443"/>
              <a:ext cx="836063" cy="523220"/>
            </a:xfrm>
            <a:prstGeom prst="rect">
              <a:avLst/>
            </a:prstGeom>
            <a:noFill/>
          </p:spPr>
          <p:txBody>
            <a:bodyPr wrap="none" rtlCol="0">
              <a:spAutoFit/>
            </a:bodyPr>
            <a:lstStyle/>
            <a:p>
              <a:r>
                <a:rPr lang="en-US" sz="2800" dirty="0" smtClean="0"/>
                <a:t>Post</a:t>
              </a:r>
              <a:endParaRPr lang="en-US" sz="2800" dirty="0"/>
            </a:p>
          </p:txBody>
        </p:sp>
      </p:grpSp>
      <p:sp>
        <p:nvSpPr>
          <p:cNvPr id="2" name="Title 1"/>
          <p:cNvSpPr>
            <a:spLocks noGrp="1"/>
          </p:cNvSpPr>
          <p:nvPr>
            <p:ph type="title"/>
          </p:nvPr>
        </p:nvSpPr>
        <p:spPr/>
        <p:txBody>
          <a:bodyPr/>
          <a:lstStyle/>
          <a:p>
            <a:r>
              <a:rPr lang="en-US" dirty="0" smtClean="0"/>
              <a:t>Another type of data</a:t>
            </a:r>
            <a:endParaRPr lang="en-US" dirty="0"/>
          </a:p>
        </p:txBody>
      </p:sp>
      <p:sp>
        <p:nvSpPr>
          <p:cNvPr id="3" name="Content Placeholder 2"/>
          <p:cNvSpPr>
            <a:spLocks noGrp="1"/>
          </p:cNvSpPr>
          <p:nvPr>
            <p:ph idx="1"/>
          </p:nvPr>
        </p:nvSpPr>
        <p:spPr>
          <a:xfrm>
            <a:off x="609600" y="1600202"/>
            <a:ext cx="4877201" cy="2473034"/>
          </a:xfrm>
        </p:spPr>
        <p:txBody>
          <a:bodyPr>
            <a:normAutofit/>
          </a:bodyPr>
          <a:lstStyle/>
          <a:p>
            <a:r>
              <a:rPr lang="en-US" dirty="0" smtClean="0"/>
              <a:t>Tensors</a:t>
            </a:r>
          </a:p>
          <a:p>
            <a:pPr lvl="1"/>
            <a:r>
              <a:rPr lang="en-US" dirty="0" smtClean="0"/>
              <a:t>“cubes of data” </a:t>
            </a:r>
          </a:p>
          <a:p>
            <a:pPr lvl="1"/>
            <a:r>
              <a:rPr lang="en-US" dirty="0"/>
              <a:t>R</a:t>
            </a:r>
            <a:r>
              <a:rPr lang="en-US" dirty="0" smtClean="0"/>
              <a:t>ows, columns, and </a:t>
            </a:r>
            <a:r>
              <a:rPr lang="en-US" i="1" dirty="0" smtClean="0"/>
              <a:t>depth</a:t>
            </a:r>
            <a:r>
              <a:rPr lang="en-US" dirty="0" smtClean="0"/>
              <a:t>. </a:t>
            </a:r>
            <a:endParaRPr lang="en-US" dirty="0"/>
          </a:p>
        </p:txBody>
      </p:sp>
      <p:grpSp>
        <p:nvGrpSpPr>
          <p:cNvPr id="35" name="Group 34"/>
          <p:cNvGrpSpPr/>
          <p:nvPr/>
        </p:nvGrpSpPr>
        <p:grpSpPr>
          <a:xfrm>
            <a:off x="6240317" y="3045114"/>
            <a:ext cx="3431209" cy="2811363"/>
            <a:chOff x="5313217" y="3324514"/>
            <a:chExt cx="3431209" cy="2811363"/>
          </a:xfrm>
        </p:grpSpPr>
        <p:graphicFrame>
          <p:nvGraphicFramePr>
            <p:cNvPr id="12" name="Content Placeholder 12"/>
            <p:cNvGraphicFramePr>
              <a:graphicFrameLocks/>
            </p:cNvGraphicFramePr>
            <p:nvPr>
              <p:extLst>
                <p:ext uri="{D42A27DB-BD31-4B8C-83A1-F6EECF244321}">
                  <p14:modId xmlns:p14="http://schemas.microsoft.com/office/powerpoint/2010/main" val="1580798847"/>
                </p:ext>
              </p:extLst>
            </p:nvPr>
          </p:nvGraphicFramePr>
          <p:xfrm>
            <a:off x="5313217" y="3324514"/>
            <a:ext cx="2743200" cy="2286000"/>
          </p:xfrm>
          <a:graphic>
            <a:graphicData uri="http://schemas.openxmlformats.org/drawingml/2006/table">
              <a:tbl>
                <a:tblPr>
                  <a:effectLst/>
                  <a:tableStyleId>{284E427A-3D55-4303-BF80-6455036E1DE7}</a:tableStyleId>
                </a:tblPr>
                <a:tblGrid>
                  <a:gridCol w="457200"/>
                  <a:gridCol w="457200"/>
                  <a:gridCol w="457200"/>
                  <a:gridCol w="457200"/>
                  <a:gridCol w="457200"/>
                  <a:gridCol w="457200"/>
                </a:tblGrid>
                <a:tr h="457200">
                  <a:tc>
                    <a:txBody>
                      <a:bodyPr/>
                      <a:lstStyle/>
                      <a:p>
                        <a:pPr algn="ctr"/>
                        <a:r>
                          <a:rPr lang="en-US" sz="2000" b="0" dirty="0" smtClean="0"/>
                          <a:t>S</a:t>
                        </a:r>
                        <a:r>
                          <a:rPr lang="en-US" sz="2000" b="0" baseline="-25000" dirty="0" smtClean="0"/>
                          <a:t>1</a:t>
                        </a:r>
                        <a:endParaRPr lang="en-US" sz="2000" b="0" baseline="-2500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2</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3</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4</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r h="457200">
                  <a:tc>
                    <a:txBody>
                      <a:bodyPr/>
                      <a:lstStyle/>
                      <a:p>
                        <a:pPr algn="ctr"/>
                        <a:r>
                          <a:rPr lang="en-US" sz="2000" b="0" dirty="0" smtClean="0"/>
                          <a:t>S</a:t>
                        </a:r>
                        <a:r>
                          <a:rPr lang="en-US" sz="2000" b="0" baseline="-25000" dirty="0" smtClean="0"/>
                          <a:t>5</a:t>
                        </a:r>
                        <a:endParaRPr lang="en-US" sz="2000" b="0" dirty="0"/>
                      </a:p>
                    </a:txBody>
                    <a:tcPr marL="58130" marR="58130" marT="29063" marB="29063"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25000"/>
                          <a:lumOff val="75000"/>
                        </a:schemeClr>
                      </a:solidFill>
                    </a:tcPr>
                  </a:tc>
                </a:tr>
              </a:tbl>
            </a:graphicData>
          </a:graphic>
        </p:graphicFrame>
        <p:sp>
          <p:nvSpPr>
            <p:cNvPr id="20" name="TextBox 19"/>
            <p:cNvSpPr txBox="1"/>
            <p:nvPr/>
          </p:nvSpPr>
          <p:spPr>
            <a:xfrm>
              <a:off x="8056417" y="5612657"/>
              <a:ext cx="688009" cy="523220"/>
            </a:xfrm>
            <a:prstGeom prst="rect">
              <a:avLst/>
            </a:prstGeom>
            <a:noFill/>
          </p:spPr>
          <p:txBody>
            <a:bodyPr wrap="none" rtlCol="0">
              <a:spAutoFit/>
            </a:bodyPr>
            <a:lstStyle/>
            <a:p>
              <a:r>
                <a:rPr lang="en-US" sz="2800" dirty="0" smtClean="0"/>
                <a:t>Pre</a:t>
              </a:r>
              <a:endParaRPr lang="en-US" sz="2800" dirty="0"/>
            </a:p>
          </p:txBody>
        </p:sp>
      </p:grpSp>
      <p:sp>
        <p:nvSpPr>
          <p:cNvPr id="30" name="Parallelogram 29"/>
          <p:cNvSpPr/>
          <p:nvPr/>
        </p:nvSpPr>
        <p:spPr>
          <a:xfrm>
            <a:off x="6691743" y="2320143"/>
            <a:ext cx="3380509" cy="714671"/>
          </a:xfrm>
          <a:prstGeom prst="parallelogram">
            <a:avLst>
              <a:gd name="adj" fmla="val 154724"/>
            </a:avLst>
          </a:prstGeom>
          <a:solidFill>
            <a:schemeClr val="tx2">
              <a:lumMod val="25000"/>
              <a:lumOff val="75000"/>
              <a:alpha val="87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rot="19658841">
            <a:off x="8288302" y="2855063"/>
            <a:ext cx="2501277" cy="1953691"/>
          </a:xfrm>
          <a:prstGeom prst="parallelogram">
            <a:avLst>
              <a:gd name="adj" fmla="val 63498"/>
            </a:avLst>
          </a:prstGeom>
          <a:solidFill>
            <a:schemeClr val="tx2">
              <a:lumMod val="25000"/>
              <a:lumOff val="75000"/>
              <a:alpha val="87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045921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dissolv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1a_LoadDataI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2115169" cy="6858000"/>
          </a:xfrm>
          <a:prstGeom prst="rect">
            <a:avLst/>
          </a:prstGeom>
        </p:spPr>
      </p:pic>
      <p:sp>
        <p:nvSpPr>
          <p:cNvPr id="2" name="Frame 1"/>
          <p:cNvSpPr/>
          <p:nvPr/>
        </p:nvSpPr>
        <p:spPr>
          <a:xfrm>
            <a:off x="0" y="1462525"/>
            <a:ext cx="3386533" cy="1077651"/>
          </a:xfrm>
          <a:prstGeom prst="fram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8913556"/>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workspace variables</a:t>
            </a:r>
            <a:endParaRPr lang="en-US" dirty="0"/>
          </a:p>
        </p:txBody>
      </p:sp>
      <p:sp>
        <p:nvSpPr>
          <p:cNvPr id="4" name="Footer Placeholder 3"/>
          <p:cNvSpPr>
            <a:spLocks noGrp="1"/>
          </p:cNvSpPr>
          <p:nvPr>
            <p:ph type="ftr" sz="quarter" idx="3"/>
          </p:nvPr>
        </p:nvSpPr>
        <p:spPr/>
        <p:txBody>
          <a:bodyPr/>
          <a:lstStyle/>
          <a:p>
            <a:r>
              <a:rPr lang="en-US" dirty="0" smtClean="0">
                <a:solidFill>
                  <a:prstClr val="white"/>
                </a:solidFill>
              </a:rPr>
              <a:t>Kmiecik, Dutcher, Beaton			SWPA/SAMR 2016 – Dallas, TX		MFA in R workshop</a:t>
            </a:r>
            <a:endParaRPr lang="en-US" dirty="0">
              <a:solidFill>
                <a:prstClr val="white"/>
              </a:solidFill>
            </a:endParaRPr>
          </a:p>
        </p:txBody>
      </p:sp>
      <p:sp>
        <p:nvSpPr>
          <p:cNvPr id="5" name="TextBox 4"/>
          <p:cNvSpPr txBox="1"/>
          <p:nvPr/>
        </p:nvSpPr>
        <p:spPr>
          <a:xfrm>
            <a:off x="3719076" y="1815065"/>
            <a:ext cx="1468159" cy="461665"/>
          </a:xfrm>
          <a:prstGeom prst="rect">
            <a:avLst/>
          </a:prstGeom>
          <a:noFill/>
        </p:spPr>
        <p:txBody>
          <a:bodyPr wrap="none" rtlCol="0">
            <a:spAutoFit/>
          </a:bodyPr>
          <a:lstStyle/>
          <a:p>
            <a:r>
              <a:rPr lang="en-US" sz="2400" dirty="0" err="1" smtClean="0"/>
              <a:t>br.col.des</a:t>
            </a:r>
            <a:endParaRPr lang="en-US" sz="2400" dirty="0"/>
          </a:p>
        </p:txBody>
      </p:sp>
      <p:sp>
        <p:nvSpPr>
          <p:cNvPr id="6" name="TextBox 5"/>
          <p:cNvSpPr txBox="1"/>
          <p:nvPr/>
        </p:nvSpPr>
        <p:spPr>
          <a:xfrm>
            <a:off x="968816" y="1815065"/>
            <a:ext cx="1142749" cy="461665"/>
          </a:xfrm>
          <a:prstGeom prst="rect">
            <a:avLst/>
          </a:prstGeom>
          <a:noFill/>
        </p:spPr>
        <p:txBody>
          <a:bodyPr wrap="none" rtlCol="0">
            <a:spAutoFit/>
          </a:bodyPr>
          <a:lstStyle/>
          <a:p>
            <a:r>
              <a:rPr lang="en-US" sz="2400" b="1" dirty="0" err="1" smtClean="0"/>
              <a:t>br.data</a:t>
            </a:r>
            <a:endParaRPr lang="en-US" sz="2400" b="1" dirty="0"/>
          </a:p>
        </p:txBody>
      </p:sp>
      <p:sp>
        <p:nvSpPr>
          <p:cNvPr id="7" name="TextBox 6"/>
          <p:cNvSpPr txBox="1"/>
          <p:nvPr/>
        </p:nvSpPr>
        <p:spPr>
          <a:xfrm>
            <a:off x="10024879" y="1815065"/>
            <a:ext cx="1418465" cy="461665"/>
          </a:xfrm>
          <a:prstGeom prst="rect">
            <a:avLst/>
          </a:prstGeom>
          <a:noFill/>
        </p:spPr>
        <p:txBody>
          <a:bodyPr wrap="none" rtlCol="0">
            <a:spAutoFit/>
          </a:bodyPr>
          <a:lstStyle/>
          <a:p>
            <a:r>
              <a:rPr lang="en-US" sz="2400" dirty="0" err="1" smtClean="0"/>
              <a:t>br.demog</a:t>
            </a:r>
            <a:endParaRPr lang="en-US" sz="2400" dirty="0"/>
          </a:p>
        </p:txBody>
      </p:sp>
      <p:sp>
        <p:nvSpPr>
          <p:cNvPr id="8" name="TextBox 7"/>
          <p:cNvSpPr txBox="1"/>
          <p:nvPr/>
        </p:nvSpPr>
        <p:spPr>
          <a:xfrm>
            <a:off x="6846042" y="1815065"/>
            <a:ext cx="1520031" cy="461665"/>
          </a:xfrm>
          <a:prstGeom prst="rect">
            <a:avLst/>
          </a:prstGeom>
          <a:noFill/>
        </p:spPr>
        <p:txBody>
          <a:bodyPr wrap="none" rtlCol="0">
            <a:spAutoFit/>
          </a:bodyPr>
          <a:lstStyle/>
          <a:p>
            <a:r>
              <a:rPr lang="en-US" sz="2400" dirty="0" err="1" smtClean="0"/>
              <a:t>br.row.des</a:t>
            </a:r>
            <a:endParaRPr lang="en-US" sz="2400" dirty="0"/>
          </a:p>
        </p:txBody>
      </p:sp>
      <p:graphicFrame>
        <p:nvGraphicFramePr>
          <p:cNvPr id="13" name="Content Placeholder 12"/>
          <p:cNvGraphicFramePr>
            <a:graphicFrameLocks/>
          </p:cNvGraphicFramePr>
          <p:nvPr>
            <p:extLst>
              <p:ext uri="{D42A27DB-BD31-4B8C-83A1-F6EECF244321}">
                <p14:modId xmlns:p14="http://schemas.microsoft.com/office/powerpoint/2010/main" val="2374453084"/>
              </p:ext>
            </p:extLst>
          </p:nvPr>
        </p:nvGraphicFramePr>
        <p:xfrm>
          <a:off x="94712" y="2707700"/>
          <a:ext cx="3624364" cy="1847088"/>
        </p:xfrm>
        <a:graphic>
          <a:graphicData uri="http://schemas.openxmlformats.org/drawingml/2006/table">
            <a:tbl>
              <a:tblPr>
                <a:effectLst/>
                <a:tableStyleId>{284E427A-3D55-4303-BF80-6455036E1DE7}</a:tableStyleId>
              </a:tblPr>
              <a:tblGrid>
                <a:gridCol w="773912"/>
                <a:gridCol w="669353"/>
                <a:gridCol w="670941"/>
                <a:gridCol w="755079"/>
                <a:gridCol w="755079"/>
              </a:tblGrid>
              <a:tr h="347472">
                <a:tc>
                  <a:txBody>
                    <a:bodyPr/>
                    <a:lstStyle/>
                    <a:p>
                      <a:pPr algn="ct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SS1.V1</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SS1.V2</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SS8.V12</a:t>
                      </a:r>
                    </a:p>
                    <a:p>
                      <a:pPr algn="ct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baseline="0" dirty="0" smtClean="0"/>
                        <a:t>Beer 1</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1</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1</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0</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Beer</a:t>
                      </a:r>
                      <a:r>
                        <a:rPr lang="en-US" sz="1200" b="1" baseline="0" dirty="0" smtClean="0"/>
                        <a:t> 2</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0</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0</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1</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Beer</a:t>
                      </a:r>
                      <a:r>
                        <a:rPr lang="en-US" sz="1200" b="1" baseline="0" dirty="0" smtClean="0"/>
                        <a:t> 8</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0</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1</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2</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4162854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workspace variables</a:t>
            </a:r>
            <a:endParaRPr lang="en-US" dirty="0"/>
          </a:p>
        </p:txBody>
      </p:sp>
      <p:sp>
        <p:nvSpPr>
          <p:cNvPr id="4" name="Footer Placeholder 3"/>
          <p:cNvSpPr>
            <a:spLocks noGrp="1"/>
          </p:cNvSpPr>
          <p:nvPr>
            <p:ph type="ftr" sz="quarter" idx="3"/>
          </p:nvPr>
        </p:nvSpPr>
        <p:spPr/>
        <p:txBody>
          <a:bodyPr/>
          <a:lstStyle/>
          <a:p>
            <a:r>
              <a:rPr lang="en-US" dirty="0" smtClean="0">
                <a:solidFill>
                  <a:prstClr val="white"/>
                </a:solidFill>
              </a:rPr>
              <a:t>Kmiecik, Dutcher, Beaton			SWPA/SAMR 2016 – Dallas, TX		MFA in R workshop</a:t>
            </a:r>
            <a:endParaRPr lang="en-US" dirty="0">
              <a:solidFill>
                <a:prstClr val="white"/>
              </a:solidFill>
            </a:endParaRPr>
          </a:p>
        </p:txBody>
      </p:sp>
      <p:sp>
        <p:nvSpPr>
          <p:cNvPr id="5" name="TextBox 4"/>
          <p:cNvSpPr txBox="1"/>
          <p:nvPr/>
        </p:nvSpPr>
        <p:spPr>
          <a:xfrm>
            <a:off x="3719076" y="1815065"/>
            <a:ext cx="1468159" cy="461665"/>
          </a:xfrm>
          <a:prstGeom prst="rect">
            <a:avLst/>
          </a:prstGeom>
          <a:noFill/>
        </p:spPr>
        <p:txBody>
          <a:bodyPr wrap="none" rtlCol="0">
            <a:spAutoFit/>
          </a:bodyPr>
          <a:lstStyle/>
          <a:p>
            <a:r>
              <a:rPr lang="en-US" sz="2400" b="1" dirty="0" err="1" smtClean="0"/>
              <a:t>br.col.des</a:t>
            </a:r>
            <a:endParaRPr lang="en-US" sz="2400" b="1" dirty="0"/>
          </a:p>
        </p:txBody>
      </p:sp>
      <p:sp>
        <p:nvSpPr>
          <p:cNvPr id="6" name="TextBox 5"/>
          <p:cNvSpPr txBox="1"/>
          <p:nvPr/>
        </p:nvSpPr>
        <p:spPr>
          <a:xfrm>
            <a:off x="968816" y="1815065"/>
            <a:ext cx="1091453" cy="461665"/>
          </a:xfrm>
          <a:prstGeom prst="rect">
            <a:avLst/>
          </a:prstGeom>
          <a:noFill/>
        </p:spPr>
        <p:txBody>
          <a:bodyPr wrap="none" rtlCol="0">
            <a:spAutoFit/>
          </a:bodyPr>
          <a:lstStyle/>
          <a:p>
            <a:r>
              <a:rPr lang="en-US" sz="2400" dirty="0" err="1" smtClean="0"/>
              <a:t>br.data</a:t>
            </a:r>
            <a:endParaRPr lang="en-US" sz="2400" dirty="0"/>
          </a:p>
        </p:txBody>
      </p:sp>
      <p:sp>
        <p:nvSpPr>
          <p:cNvPr id="7" name="TextBox 6"/>
          <p:cNvSpPr txBox="1"/>
          <p:nvPr/>
        </p:nvSpPr>
        <p:spPr>
          <a:xfrm>
            <a:off x="10024879" y="1815065"/>
            <a:ext cx="1418465" cy="461665"/>
          </a:xfrm>
          <a:prstGeom prst="rect">
            <a:avLst/>
          </a:prstGeom>
          <a:noFill/>
        </p:spPr>
        <p:txBody>
          <a:bodyPr wrap="none" rtlCol="0">
            <a:spAutoFit/>
          </a:bodyPr>
          <a:lstStyle/>
          <a:p>
            <a:r>
              <a:rPr lang="en-US" sz="2400" dirty="0" err="1" smtClean="0"/>
              <a:t>br.demog</a:t>
            </a:r>
            <a:endParaRPr lang="en-US" sz="2400" dirty="0"/>
          </a:p>
        </p:txBody>
      </p:sp>
      <p:sp>
        <p:nvSpPr>
          <p:cNvPr id="8" name="TextBox 7"/>
          <p:cNvSpPr txBox="1"/>
          <p:nvPr/>
        </p:nvSpPr>
        <p:spPr>
          <a:xfrm>
            <a:off x="6846042" y="1815065"/>
            <a:ext cx="1520031" cy="461665"/>
          </a:xfrm>
          <a:prstGeom prst="rect">
            <a:avLst/>
          </a:prstGeom>
          <a:noFill/>
        </p:spPr>
        <p:txBody>
          <a:bodyPr wrap="none" rtlCol="0">
            <a:spAutoFit/>
          </a:bodyPr>
          <a:lstStyle/>
          <a:p>
            <a:r>
              <a:rPr lang="en-US" sz="2400" dirty="0" err="1" smtClean="0"/>
              <a:t>br.row.des</a:t>
            </a:r>
            <a:endParaRPr lang="en-US" sz="2400" dirty="0"/>
          </a:p>
        </p:txBody>
      </p:sp>
      <p:graphicFrame>
        <p:nvGraphicFramePr>
          <p:cNvPr id="9" name="Content Placeholder 12"/>
          <p:cNvGraphicFramePr>
            <a:graphicFrameLocks/>
          </p:cNvGraphicFramePr>
          <p:nvPr>
            <p:extLst>
              <p:ext uri="{D42A27DB-BD31-4B8C-83A1-F6EECF244321}">
                <p14:modId xmlns:p14="http://schemas.microsoft.com/office/powerpoint/2010/main" val="859893410"/>
              </p:ext>
            </p:extLst>
          </p:nvPr>
        </p:nvGraphicFramePr>
        <p:xfrm>
          <a:off x="2423817" y="2707082"/>
          <a:ext cx="3124684" cy="1737360"/>
        </p:xfrm>
        <a:graphic>
          <a:graphicData uri="http://schemas.openxmlformats.org/drawingml/2006/table">
            <a:tbl>
              <a:tblPr>
                <a:effectLst/>
                <a:tableStyleId>{284E427A-3D55-4303-BF80-6455036E1DE7}</a:tableStyleId>
              </a:tblPr>
              <a:tblGrid>
                <a:gridCol w="773912"/>
                <a:gridCol w="587693"/>
                <a:gridCol w="587693"/>
                <a:gridCol w="587693"/>
                <a:gridCol w="587693"/>
              </a:tblGrid>
              <a:tr h="347472">
                <a:tc>
                  <a:txBody>
                    <a:bodyPr/>
                    <a:lstStyle/>
                    <a:p>
                      <a:pPr algn="ct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V1-12</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V1-12</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V1-12</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baseline="0" dirty="0" smtClean="0"/>
                        <a:t>SS1</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SS2</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SS8</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523070653"/>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workspace variables</a:t>
            </a:r>
            <a:endParaRPr lang="en-US" dirty="0"/>
          </a:p>
        </p:txBody>
      </p:sp>
      <p:sp>
        <p:nvSpPr>
          <p:cNvPr id="4" name="Footer Placeholder 3"/>
          <p:cNvSpPr>
            <a:spLocks noGrp="1"/>
          </p:cNvSpPr>
          <p:nvPr>
            <p:ph type="ftr" sz="quarter" idx="3"/>
          </p:nvPr>
        </p:nvSpPr>
        <p:spPr/>
        <p:txBody>
          <a:bodyPr/>
          <a:lstStyle/>
          <a:p>
            <a:r>
              <a:rPr lang="en-US" dirty="0" smtClean="0">
                <a:solidFill>
                  <a:prstClr val="white"/>
                </a:solidFill>
              </a:rPr>
              <a:t>Kmiecik, Dutcher, Beaton			SWPA/SAMR 2016 – Dallas, TX		MFA in R workshop</a:t>
            </a:r>
            <a:endParaRPr lang="en-US" dirty="0">
              <a:solidFill>
                <a:prstClr val="white"/>
              </a:solidFill>
            </a:endParaRPr>
          </a:p>
        </p:txBody>
      </p:sp>
      <p:sp>
        <p:nvSpPr>
          <p:cNvPr id="5" name="TextBox 4"/>
          <p:cNvSpPr txBox="1"/>
          <p:nvPr/>
        </p:nvSpPr>
        <p:spPr>
          <a:xfrm>
            <a:off x="3719076" y="1815065"/>
            <a:ext cx="1468159" cy="461665"/>
          </a:xfrm>
          <a:prstGeom prst="rect">
            <a:avLst/>
          </a:prstGeom>
          <a:noFill/>
        </p:spPr>
        <p:txBody>
          <a:bodyPr wrap="none" rtlCol="0">
            <a:spAutoFit/>
          </a:bodyPr>
          <a:lstStyle/>
          <a:p>
            <a:r>
              <a:rPr lang="en-US" sz="2400" dirty="0" err="1" smtClean="0"/>
              <a:t>br.col.des</a:t>
            </a:r>
            <a:endParaRPr lang="en-US" sz="2400" dirty="0"/>
          </a:p>
        </p:txBody>
      </p:sp>
      <p:sp>
        <p:nvSpPr>
          <p:cNvPr id="6" name="TextBox 5"/>
          <p:cNvSpPr txBox="1"/>
          <p:nvPr/>
        </p:nvSpPr>
        <p:spPr>
          <a:xfrm>
            <a:off x="968816" y="1815065"/>
            <a:ext cx="1091453" cy="461665"/>
          </a:xfrm>
          <a:prstGeom prst="rect">
            <a:avLst/>
          </a:prstGeom>
          <a:noFill/>
        </p:spPr>
        <p:txBody>
          <a:bodyPr wrap="none" rtlCol="0">
            <a:spAutoFit/>
          </a:bodyPr>
          <a:lstStyle/>
          <a:p>
            <a:r>
              <a:rPr lang="en-US" sz="2400" dirty="0" err="1" smtClean="0"/>
              <a:t>br.data</a:t>
            </a:r>
            <a:endParaRPr lang="en-US" sz="2400" dirty="0"/>
          </a:p>
        </p:txBody>
      </p:sp>
      <p:sp>
        <p:nvSpPr>
          <p:cNvPr id="7" name="TextBox 6"/>
          <p:cNvSpPr txBox="1"/>
          <p:nvPr/>
        </p:nvSpPr>
        <p:spPr>
          <a:xfrm>
            <a:off x="10024879" y="1815065"/>
            <a:ext cx="1418465" cy="461665"/>
          </a:xfrm>
          <a:prstGeom prst="rect">
            <a:avLst/>
          </a:prstGeom>
          <a:noFill/>
        </p:spPr>
        <p:txBody>
          <a:bodyPr wrap="none" rtlCol="0">
            <a:spAutoFit/>
          </a:bodyPr>
          <a:lstStyle/>
          <a:p>
            <a:r>
              <a:rPr lang="en-US" sz="2400" dirty="0" err="1" smtClean="0"/>
              <a:t>br.demog</a:t>
            </a:r>
            <a:endParaRPr lang="en-US" sz="2400" dirty="0"/>
          </a:p>
        </p:txBody>
      </p:sp>
      <p:sp>
        <p:nvSpPr>
          <p:cNvPr id="8" name="TextBox 7"/>
          <p:cNvSpPr txBox="1"/>
          <p:nvPr/>
        </p:nvSpPr>
        <p:spPr>
          <a:xfrm>
            <a:off x="6846042" y="1815065"/>
            <a:ext cx="1584152" cy="461665"/>
          </a:xfrm>
          <a:prstGeom prst="rect">
            <a:avLst/>
          </a:prstGeom>
          <a:noFill/>
        </p:spPr>
        <p:txBody>
          <a:bodyPr wrap="none" rtlCol="0">
            <a:spAutoFit/>
          </a:bodyPr>
          <a:lstStyle/>
          <a:p>
            <a:r>
              <a:rPr lang="en-US" sz="2400" b="1" dirty="0" err="1" smtClean="0"/>
              <a:t>br.row.des</a:t>
            </a:r>
            <a:endParaRPr lang="en-US" sz="2400" b="1" dirty="0"/>
          </a:p>
        </p:txBody>
      </p:sp>
      <p:graphicFrame>
        <p:nvGraphicFramePr>
          <p:cNvPr id="12" name="Content Placeholder 12"/>
          <p:cNvGraphicFramePr>
            <a:graphicFrameLocks/>
          </p:cNvGraphicFramePr>
          <p:nvPr>
            <p:extLst>
              <p:ext uri="{D42A27DB-BD31-4B8C-83A1-F6EECF244321}">
                <p14:modId xmlns:p14="http://schemas.microsoft.com/office/powerpoint/2010/main" val="2302891359"/>
              </p:ext>
            </p:extLst>
          </p:nvPr>
        </p:nvGraphicFramePr>
        <p:xfrm>
          <a:off x="5716433" y="2739540"/>
          <a:ext cx="3124684" cy="1737360"/>
        </p:xfrm>
        <a:graphic>
          <a:graphicData uri="http://schemas.openxmlformats.org/drawingml/2006/table">
            <a:tbl>
              <a:tblPr>
                <a:effectLst/>
                <a:tableStyleId>{284E427A-3D55-4303-BF80-6455036E1DE7}</a:tableStyleId>
              </a:tblPr>
              <a:tblGrid>
                <a:gridCol w="773912"/>
                <a:gridCol w="587693"/>
                <a:gridCol w="587693"/>
                <a:gridCol w="587693"/>
                <a:gridCol w="587693"/>
              </a:tblGrid>
              <a:tr h="347472">
                <a:tc>
                  <a:txBody>
                    <a:bodyPr/>
                    <a:lstStyle/>
                    <a:p>
                      <a:pPr algn="ct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Fr-</a:t>
                      </a:r>
                      <a:r>
                        <a:rPr lang="en-US" sz="1200" b="1" dirty="0" err="1" smtClean="0"/>
                        <a:t>Tx</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Fr</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err="1" smtClean="0"/>
                        <a:t>Tx</a:t>
                      </a:r>
                      <a:r>
                        <a:rPr lang="en-US" sz="1200" b="1" dirty="0" smtClean="0"/>
                        <a:t>-Fr</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err="1" smtClean="0"/>
                        <a:t>Tx</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baseline="0" dirty="0" smtClean="0"/>
                        <a:t>Beer 1</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Beer</a:t>
                      </a:r>
                      <a:r>
                        <a:rPr lang="en-US" sz="1200" b="1" baseline="0" dirty="0" smtClean="0"/>
                        <a:t> 2</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Beer</a:t>
                      </a:r>
                      <a:r>
                        <a:rPr lang="en-US" sz="1200" b="1" baseline="0" dirty="0" smtClean="0"/>
                        <a:t> 8</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45048720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workspace variables</a:t>
            </a:r>
            <a:endParaRPr lang="en-US" dirty="0"/>
          </a:p>
        </p:txBody>
      </p:sp>
      <p:sp>
        <p:nvSpPr>
          <p:cNvPr id="4" name="Footer Placeholder 3"/>
          <p:cNvSpPr>
            <a:spLocks noGrp="1"/>
          </p:cNvSpPr>
          <p:nvPr>
            <p:ph type="ftr" sz="quarter" idx="3"/>
          </p:nvPr>
        </p:nvSpPr>
        <p:spPr/>
        <p:txBody>
          <a:bodyPr/>
          <a:lstStyle/>
          <a:p>
            <a:r>
              <a:rPr lang="en-US" dirty="0" smtClean="0">
                <a:solidFill>
                  <a:prstClr val="white"/>
                </a:solidFill>
              </a:rPr>
              <a:t>Kmiecik, Dutcher, Beaton			SWPA/SAMR 2016 – Dallas, TX		MFA in R workshop</a:t>
            </a:r>
            <a:endParaRPr lang="en-US" dirty="0">
              <a:solidFill>
                <a:prstClr val="white"/>
              </a:solidFill>
            </a:endParaRPr>
          </a:p>
        </p:txBody>
      </p:sp>
      <p:sp>
        <p:nvSpPr>
          <p:cNvPr id="5" name="TextBox 4"/>
          <p:cNvSpPr txBox="1"/>
          <p:nvPr/>
        </p:nvSpPr>
        <p:spPr>
          <a:xfrm>
            <a:off x="3719076" y="1815065"/>
            <a:ext cx="1468159" cy="461665"/>
          </a:xfrm>
          <a:prstGeom prst="rect">
            <a:avLst/>
          </a:prstGeom>
          <a:noFill/>
        </p:spPr>
        <p:txBody>
          <a:bodyPr wrap="none" rtlCol="0">
            <a:spAutoFit/>
          </a:bodyPr>
          <a:lstStyle/>
          <a:p>
            <a:r>
              <a:rPr lang="en-US" sz="2400" dirty="0" err="1" smtClean="0"/>
              <a:t>br.col.des</a:t>
            </a:r>
            <a:endParaRPr lang="en-US" sz="2400" dirty="0"/>
          </a:p>
        </p:txBody>
      </p:sp>
      <p:sp>
        <p:nvSpPr>
          <p:cNvPr id="6" name="TextBox 5"/>
          <p:cNvSpPr txBox="1"/>
          <p:nvPr/>
        </p:nvSpPr>
        <p:spPr>
          <a:xfrm>
            <a:off x="968816" y="1815065"/>
            <a:ext cx="1091453" cy="461665"/>
          </a:xfrm>
          <a:prstGeom prst="rect">
            <a:avLst/>
          </a:prstGeom>
          <a:noFill/>
        </p:spPr>
        <p:txBody>
          <a:bodyPr wrap="none" rtlCol="0">
            <a:spAutoFit/>
          </a:bodyPr>
          <a:lstStyle/>
          <a:p>
            <a:r>
              <a:rPr lang="en-US" sz="2400" dirty="0" err="1" smtClean="0"/>
              <a:t>br.data</a:t>
            </a:r>
            <a:endParaRPr lang="en-US" sz="2400" dirty="0"/>
          </a:p>
        </p:txBody>
      </p:sp>
      <p:sp>
        <p:nvSpPr>
          <p:cNvPr id="7" name="TextBox 6"/>
          <p:cNvSpPr txBox="1"/>
          <p:nvPr/>
        </p:nvSpPr>
        <p:spPr>
          <a:xfrm>
            <a:off x="10024879" y="1815065"/>
            <a:ext cx="1468159" cy="461665"/>
          </a:xfrm>
          <a:prstGeom prst="rect">
            <a:avLst/>
          </a:prstGeom>
          <a:noFill/>
        </p:spPr>
        <p:txBody>
          <a:bodyPr wrap="none" rtlCol="0">
            <a:spAutoFit/>
          </a:bodyPr>
          <a:lstStyle/>
          <a:p>
            <a:r>
              <a:rPr lang="en-US" sz="2400" b="1" dirty="0" err="1" smtClean="0"/>
              <a:t>br.demog</a:t>
            </a:r>
            <a:endParaRPr lang="en-US" sz="2400" b="1" dirty="0"/>
          </a:p>
        </p:txBody>
      </p:sp>
      <p:sp>
        <p:nvSpPr>
          <p:cNvPr id="8" name="TextBox 7"/>
          <p:cNvSpPr txBox="1"/>
          <p:nvPr/>
        </p:nvSpPr>
        <p:spPr>
          <a:xfrm>
            <a:off x="6846042" y="1815065"/>
            <a:ext cx="1520031" cy="461665"/>
          </a:xfrm>
          <a:prstGeom prst="rect">
            <a:avLst/>
          </a:prstGeom>
          <a:noFill/>
        </p:spPr>
        <p:txBody>
          <a:bodyPr wrap="none" rtlCol="0">
            <a:spAutoFit/>
          </a:bodyPr>
          <a:lstStyle/>
          <a:p>
            <a:r>
              <a:rPr lang="en-US" sz="2400" dirty="0" err="1" smtClean="0"/>
              <a:t>br.row.des</a:t>
            </a:r>
            <a:endParaRPr lang="en-US" sz="2400" dirty="0"/>
          </a:p>
        </p:txBody>
      </p:sp>
      <p:graphicFrame>
        <p:nvGraphicFramePr>
          <p:cNvPr id="10" name="Content Placeholder 12"/>
          <p:cNvGraphicFramePr>
            <a:graphicFrameLocks/>
          </p:cNvGraphicFramePr>
          <p:nvPr>
            <p:extLst>
              <p:ext uri="{D42A27DB-BD31-4B8C-83A1-F6EECF244321}">
                <p14:modId xmlns:p14="http://schemas.microsoft.com/office/powerpoint/2010/main" val="1721433322"/>
              </p:ext>
            </p:extLst>
          </p:nvPr>
        </p:nvGraphicFramePr>
        <p:xfrm>
          <a:off x="8366073" y="2833561"/>
          <a:ext cx="3338515" cy="1389888"/>
        </p:xfrm>
        <a:graphic>
          <a:graphicData uri="http://schemas.openxmlformats.org/drawingml/2006/table">
            <a:tbl>
              <a:tblPr>
                <a:effectLst/>
                <a:tableStyleId>{284E427A-3D55-4303-BF80-6455036E1DE7}</a:tableStyleId>
              </a:tblPr>
              <a:tblGrid>
                <a:gridCol w="987743"/>
                <a:gridCol w="587693"/>
                <a:gridCol w="587693"/>
                <a:gridCol w="587693"/>
                <a:gridCol w="587693"/>
              </a:tblGrid>
              <a:tr h="347472">
                <a:tc>
                  <a:txBody>
                    <a:bodyPr/>
                    <a:lstStyle/>
                    <a:p>
                      <a:pPr algn="ct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SS1</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SS2</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SS8</a:t>
                      </a:r>
                      <a:endParaRPr 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baseline="0" dirty="0" smtClean="0"/>
                        <a:t>expertise</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4</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2</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4</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Gender</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M</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F</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F</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47472">
                <a:tc>
                  <a:txBody>
                    <a:bodyPr/>
                    <a:lstStyle/>
                    <a:p>
                      <a:pPr algn="ctr"/>
                      <a:r>
                        <a:rPr lang="en-US" sz="1200" b="1" dirty="0" smtClean="0"/>
                        <a:t>homebrews</a:t>
                      </a:r>
                      <a:endParaRPr lang="en-US" sz="1200" b="1" dirty="0"/>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smtClean="0"/>
                        <a:t>Y</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N</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Y</a:t>
                      </a:r>
                      <a:endParaRPr lang="en-US" sz="12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4550405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3" name="Content Placeholder 2"/>
          <p:cNvSpPr>
            <a:spLocks noGrp="1"/>
          </p:cNvSpPr>
          <p:nvPr>
            <p:ph idx="1"/>
          </p:nvPr>
        </p:nvSpPr>
        <p:spPr>
          <a:xfrm>
            <a:off x="609600" y="1600201"/>
            <a:ext cx="10972800" cy="632077"/>
          </a:xfrm>
        </p:spPr>
        <p:txBody>
          <a:bodyPr>
            <a:normAutofit fontScale="85000" lnSpcReduction="20000"/>
          </a:bodyPr>
          <a:lstStyle/>
          <a:p>
            <a:r>
              <a:rPr lang="en-US" dirty="0" smtClean="0"/>
              <a:t>File: </a:t>
            </a:r>
            <a:r>
              <a:rPr lang="en-US" dirty="0"/>
              <a:t>1b_SummaryInfo.R</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42739615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1b_Summary_Row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12001500" cy="6858000"/>
          </a:xfrm>
          <a:prstGeom prst="rect">
            <a:avLst/>
          </a:prstGeom>
        </p:spPr>
      </p:pic>
    </p:spTree>
    <p:extLst>
      <p:ext uri="{BB962C8B-B14F-4D97-AF65-F5344CB8AC3E}">
        <p14:creationId xmlns:p14="http://schemas.microsoft.com/office/powerpoint/2010/main" val="348443786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1b_Summary_Row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12001500" cy="6858000"/>
          </a:xfrm>
          <a:prstGeom prst="rect">
            <a:avLst/>
          </a:prstGeom>
        </p:spPr>
      </p:pic>
      <p:sp>
        <p:nvSpPr>
          <p:cNvPr id="5" name="Frame 4"/>
          <p:cNvSpPr/>
          <p:nvPr/>
        </p:nvSpPr>
        <p:spPr>
          <a:xfrm>
            <a:off x="6477133" y="2020593"/>
            <a:ext cx="5714867" cy="1077651"/>
          </a:xfrm>
          <a:prstGeom prst="fram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167620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1b_Summary_Row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12001500" cy="6858000"/>
          </a:xfrm>
          <a:prstGeom prst="rect">
            <a:avLst/>
          </a:prstGeom>
        </p:spPr>
      </p:pic>
      <p:sp>
        <p:nvSpPr>
          <p:cNvPr id="5" name="Frame 4"/>
          <p:cNvSpPr/>
          <p:nvPr/>
        </p:nvSpPr>
        <p:spPr>
          <a:xfrm>
            <a:off x="57726" y="1462525"/>
            <a:ext cx="3386533" cy="1077651"/>
          </a:xfrm>
          <a:prstGeom prst="fram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404928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1b_Summary_Row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0"/>
            <a:ext cx="12001500" cy="6858000"/>
          </a:xfrm>
          <a:prstGeom prst="rect">
            <a:avLst/>
          </a:prstGeom>
        </p:spPr>
      </p:pic>
      <p:sp>
        <p:nvSpPr>
          <p:cNvPr id="5" name="Frame 4"/>
          <p:cNvSpPr/>
          <p:nvPr/>
        </p:nvSpPr>
        <p:spPr>
          <a:xfrm>
            <a:off x="57726" y="1462525"/>
            <a:ext cx="3386533" cy="1077651"/>
          </a:xfrm>
          <a:prstGeom prst="fram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463667" y="3654764"/>
            <a:ext cx="4100007" cy="2368536"/>
          </a:xfrm>
          <a:prstGeom prst="frame">
            <a:avLst>
              <a:gd name="adj1" fmla="val 518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3444259" y="2540176"/>
            <a:ext cx="3019408" cy="1270091"/>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892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Brief aside!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two types of data structures for today</a:t>
            </a:r>
          </a:p>
          <a:p>
            <a:r>
              <a:rPr lang="en-US" dirty="0" smtClean="0"/>
              <a:t>Wide with multiple measures side-by-side spanning many of their own columns – multi-table data</a:t>
            </a:r>
          </a:p>
          <a:p>
            <a:pPr lvl="1"/>
            <a:r>
              <a:rPr lang="en-US" dirty="0" smtClean="0"/>
              <a:t>We will look at this kind of case first for you to follow along</a:t>
            </a:r>
          </a:p>
          <a:p>
            <a:r>
              <a:rPr lang="en-US" dirty="0" smtClean="0"/>
              <a:t>A cube of same sized matrices</a:t>
            </a:r>
          </a:p>
          <a:p>
            <a:pPr lvl="1"/>
            <a:r>
              <a:rPr lang="en-US" dirty="0" smtClean="0"/>
              <a:t>We’ll show this one with snippets of R code</a:t>
            </a:r>
          </a:p>
          <a:p>
            <a:r>
              <a:rPr lang="en-US" dirty="0" smtClean="0"/>
              <a:t>Code and data sets available for download. </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534542252"/>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1b_Summary_Row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0"/>
            <a:ext cx="12001500" cy="6858000"/>
          </a:xfrm>
          <a:prstGeom prst="rect">
            <a:avLst/>
          </a:prstGeom>
        </p:spPr>
      </p:pic>
      <p:sp>
        <p:nvSpPr>
          <p:cNvPr id="5" name="Frame 4"/>
          <p:cNvSpPr/>
          <p:nvPr/>
        </p:nvSpPr>
        <p:spPr>
          <a:xfrm>
            <a:off x="1" y="2290009"/>
            <a:ext cx="6503682" cy="3906485"/>
          </a:xfrm>
          <a:prstGeom prst="frame">
            <a:avLst>
              <a:gd name="adj1" fmla="val 5189"/>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065369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3" name="Content Placeholder 2"/>
          <p:cNvSpPr>
            <a:spLocks noGrp="1"/>
          </p:cNvSpPr>
          <p:nvPr>
            <p:ph idx="1"/>
          </p:nvPr>
        </p:nvSpPr>
        <p:spPr>
          <a:xfrm>
            <a:off x="609600" y="1600201"/>
            <a:ext cx="10972800" cy="632077"/>
          </a:xfrm>
        </p:spPr>
        <p:txBody>
          <a:bodyPr>
            <a:normAutofit fontScale="85000" lnSpcReduction="20000"/>
          </a:bodyPr>
          <a:lstStyle/>
          <a:p>
            <a:r>
              <a:rPr lang="en-US" dirty="0" smtClean="0"/>
              <a:t>File: 2a_MFA.R – the preliminaries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89923012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Tree>
    <p:extLst>
      <p:ext uri="{BB962C8B-B14F-4D97-AF65-F5344CB8AC3E}">
        <p14:creationId xmlns:p14="http://schemas.microsoft.com/office/powerpoint/2010/main" val="144210662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1327821"/>
            <a:ext cx="4059990" cy="654288"/>
          </a:xfrm>
          <a:prstGeom prst="frame">
            <a:avLst>
              <a:gd name="adj1" fmla="val 257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8043388"/>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1327821"/>
            <a:ext cx="4059990" cy="654288"/>
          </a:xfrm>
          <a:prstGeom prst="frame">
            <a:avLst>
              <a:gd name="adj1" fmla="val 257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9" name="TextBox 8"/>
          <p:cNvSpPr txBox="1"/>
          <p:nvPr/>
        </p:nvSpPr>
        <p:spPr>
          <a:xfrm>
            <a:off x="4059992" y="1289333"/>
            <a:ext cx="8069436" cy="1323439"/>
          </a:xfrm>
          <a:prstGeom prst="rect">
            <a:avLst/>
          </a:prstGeom>
          <a:solidFill>
            <a:schemeClr val="bg1"/>
          </a:solidFill>
        </p:spPr>
        <p:txBody>
          <a:bodyPr wrap="none" rtlCol="0">
            <a:spAutoFit/>
          </a:bodyPr>
          <a:lstStyle/>
          <a:p>
            <a:r>
              <a:rPr lang="en-US" sz="4000" dirty="0">
                <a:solidFill>
                  <a:srgbClr val="FF0000"/>
                </a:solidFill>
              </a:rPr>
              <a:t>This loads the required libraries for us</a:t>
            </a:r>
          </a:p>
          <a:p>
            <a:endParaRPr lang="en-US" sz="4000" dirty="0"/>
          </a:p>
        </p:txBody>
      </p:sp>
    </p:spTree>
    <p:extLst>
      <p:ext uri="{BB962C8B-B14F-4D97-AF65-F5344CB8AC3E}">
        <p14:creationId xmlns:p14="http://schemas.microsoft.com/office/powerpoint/2010/main" val="378205407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1770433"/>
            <a:ext cx="4059990" cy="654288"/>
          </a:xfrm>
          <a:prstGeom prst="frame">
            <a:avLst>
              <a:gd name="adj1" fmla="val 257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3603558"/>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8" name="Frame 7"/>
          <p:cNvSpPr/>
          <p:nvPr/>
        </p:nvSpPr>
        <p:spPr>
          <a:xfrm>
            <a:off x="2" y="1770433"/>
            <a:ext cx="4059990" cy="654288"/>
          </a:xfrm>
          <a:prstGeom prst="frame">
            <a:avLst>
              <a:gd name="adj1" fmla="val 2577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7" name="TextBox 6"/>
          <p:cNvSpPr txBox="1"/>
          <p:nvPr/>
        </p:nvSpPr>
        <p:spPr>
          <a:xfrm>
            <a:off x="4271654" y="1289333"/>
            <a:ext cx="7185781" cy="1323439"/>
          </a:xfrm>
          <a:prstGeom prst="rect">
            <a:avLst/>
          </a:prstGeom>
          <a:solidFill>
            <a:schemeClr val="bg1"/>
          </a:solidFill>
        </p:spPr>
        <p:txBody>
          <a:bodyPr wrap="none" rtlCol="0">
            <a:spAutoFit/>
          </a:bodyPr>
          <a:lstStyle/>
          <a:p>
            <a:r>
              <a:rPr lang="en-US" sz="4000" dirty="0" smtClean="0">
                <a:solidFill>
                  <a:srgbClr val="FF0000"/>
                </a:solidFill>
              </a:rPr>
              <a:t>This clears our workspace of data</a:t>
            </a:r>
            <a:endParaRPr lang="en-US" sz="4000" dirty="0">
              <a:solidFill>
                <a:srgbClr val="FF0000"/>
              </a:solidFill>
            </a:endParaRPr>
          </a:p>
          <a:p>
            <a:endParaRPr lang="en-US" sz="4000" dirty="0"/>
          </a:p>
        </p:txBody>
      </p:sp>
    </p:spTree>
    <p:extLst>
      <p:ext uri="{BB962C8B-B14F-4D97-AF65-F5344CB8AC3E}">
        <p14:creationId xmlns:p14="http://schemas.microsoft.com/office/powerpoint/2010/main" val="3018122195"/>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1943621"/>
            <a:ext cx="4059990" cy="1520258"/>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5282061"/>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1943621"/>
            <a:ext cx="4059990" cy="1520258"/>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8" name="TextBox 7"/>
          <p:cNvSpPr txBox="1"/>
          <p:nvPr/>
        </p:nvSpPr>
        <p:spPr>
          <a:xfrm>
            <a:off x="4271654" y="1289333"/>
            <a:ext cx="6846145" cy="1323439"/>
          </a:xfrm>
          <a:prstGeom prst="rect">
            <a:avLst/>
          </a:prstGeom>
          <a:solidFill>
            <a:schemeClr val="bg1"/>
          </a:solidFill>
        </p:spPr>
        <p:txBody>
          <a:bodyPr wrap="none" rtlCol="0">
            <a:spAutoFit/>
          </a:bodyPr>
          <a:lstStyle/>
          <a:p>
            <a:r>
              <a:rPr lang="en-US" sz="4000" dirty="0" smtClean="0">
                <a:solidFill>
                  <a:srgbClr val="FF0000"/>
                </a:solidFill>
                <a:latin typeface="Courier"/>
                <a:cs typeface="Courier"/>
              </a:rPr>
              <a:t>load()</a:t>
            </a:r>
            <a:r>
              <a:rPr lang="en-US" sz="4000" dirty="0" smtClean="0">
                <a:solidFill>
                  <a:srgbClr val="FF0000"/>
                </a:solidFill>
              </a:rPr>
              <a:t> Gets the data we need</a:t>
            </a:r>
            <a:endParaRPr lang="en-US" sz="4000" dirty="0">
              <a:solidFill>
                <a:srgbClr val="FF0000"/>
              </a:solidFill>
            </a:endParaRPr>
          </a:p>
          <a:p>
            <a:endParaRPr lang="en-US" sz="4000" dirty="0"/>
          </a:p>
        </p:txBody>
      </p:sp>
    </p:spTree>
    <p:extLst>
      <p:ext uri="{BB962C8B-B14F-4D97-AF65-F5344CB8AC3E}">
        <p14:creationId xmlns:p14="http://schemas.microsoft.com/office/powerpoint/2010/main" val="315966257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3194467"/>
            <a:ext cx="4059990" cy="1058406"/>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98382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this much data?</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2517987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5" name="Frame 4"/>
          <p:cNvSpPr/>
          <p:nvPr/>
        </p:nvSpPr>
        <p:spPr>
          <a:xfrm>
            <a:off x="2" y="3194467"/>
            <a:ext cx="4059990" cy="1058406"/>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8" name="TextBox 7"/>
          <p:cNvSpPr txBox="1"/>
          <p:nvPr/>
        </p:nvSpPr>
        <p:spPr>
          <a:xfrm>
            <a:off x="4271654" y="1289333"/>
            <a:ext cx="8620262" cy="2554545"/>
          </a:xfrm>
          <a:prstGeom prst="rect">
            <a:avLst/>
          </a:prstGeom>
          <a:solidFill>
            <a:schemeClr val="bg1"/>
          </a:solidFill>
        </p:spPr>
        <p:txBody>
          <a:bodyPr wrap="square" rtlCol="0">
            <a:spAutoFit/>
          </a:bodyPr>
          <a:lstStyle/>
          <a:p>
            <a:r>
              <a:rPr lang="en-US" sz="4000" dirty="0" smtClean="0">
                <a:solidFill>
                  <a:srgbClr val="FF0000"/>
                </a:solidFill>
                <a:latin typeface="Courier"/>
                <a:cs typeface="Courier"/>
              </a:rPr>
              <a:t>source()</a:t>
            </a:r>
            <a:r>
              <a:rPr lang="en-US" sz="4000" dirty="0" smtClean="0">
                <a:solidFill>
                  <a:srgbClr val="FF0000"/>
                </a:solidFill>
              </a:rPr>
              <a:t> Loads custom functions</a:t>
            </a:r>
          </a:p>
          <a:p>
            <a:r>
              <a:rPr lang="en-US" sz="4000" dirty="0" smtClean="0">
                <a:solidFill>
                  <a:srgbClr val="FF0000"/>
                </a:solidFill>
              </a:rPr>
              <a:t>we’ve made for you – specifically to perform MFA and plotting</a:t>
            </a:r>
            <a:endParaRPr lang="en-US" sz="4000" dirty="0">
              <a:solidFill>
                <a:srgbClr val="FF0000"/>
              </a:solidFill>
            </a:endParaRPr>
          </a:p>
          <a:p>
            <a:endParaRPr lang="en-US" sz="4000" dirty="0"/>
          </a:p>
        </p:txBody>
      </p:sp>
    </p:spTree>
    <p:extLst>
      <p:ext uri="{BB962C8B-B14F-4D97-AF65-F5344CB8AC3E}">
        <p14:creationId xmlns:p14="http://schemas.microsoft.com/office/powerpoint/2010/main" val="4008510712"/>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7" name="Frame 6"/>
          <p:cNvSpPr/>
          <p:nvPr/>
        </p:nvSpPr>
        <p:spPr>
          <a:xfrm>
            <a:off x="0" y="3781402"/>
            <a:ext cx="4059990" cy="1058406"/>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971761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
        <p:nvSpPr>
          <p:cNvPr id="7" name="Frame 6"/>
          <p:cNvSpPr/>
          <p:nvPr/>
        </p:nvSpPr>
        <p:spPr>
          <a:xfrm>
            <a:off x="0" y="3781402"/>
            <a:ext cx="4059990" cy="1058406"/>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9" name="TextBox 8"/>
          <p:cNvSpPr txBox="1"/>
          <p:nvPr/>
        </p:nvSpPr>
        <p:spPr>
          <a:xfrm>
            <a:off x="3535054" y="1289333"/>
            <a:ext cx="8620262" cy="1323439"/>
          </a:xfrm>
          <a:prstGeom prst="rect">
            <a:avLst/>
          </a:prstGeom>
          <a:solidFill>
            <a:schemeClr val="bg1"/>
          </a:solidFill>
        </p:spPr>
        <p:txBody>
          <a:bodyPr wrap="square" rtlCol="0">
            <a:spAutoFit/>
          </a:bodyPr>
          <a:lstStyle/>
          <a:p>
            <a:r>
              <a:rPr lang="en-US" sz="4000" dirty="0" err="1" smtClean="0">
                <a:solidFill>
                  <a:srgbClr val="FF0000"/>
                </a:solidFill>
                <a:latin typeface="Courier"/>
                <a:cs typeface="Courier"/>
              </a:rPr>
              <a:t>ls</a:t>
            </a:r>
            <a:r>
              <a:rPr lang="en-US" sz="4000" dirty="0" smtClean="0">
                <a:solidFill>
                  <a:srgbClr val="FF0000"/>
                </a:solidFill>
                <a:latin typeface="Courier"/>
                <a:cs typeface="Courier"/>
              </a:rPr>
              <a:t>()</a:t>
            </a:r>
            <a:r>
              <a:rPr lang="en-US" sz="4000" dirty="0" smtClean="0">
                <a:solidFill>
                  <a:srgbClr val="FF0000"/>
                </a:solidFill>
              </a:rPr>
              <a:t> tells us what is in the workspace</a:t>
            </a:r>
            <a:endParaRPr lang="en-US" sz="4000" dirty="0">
              <a:solidFill>
                <a:srgbClr val="FF0000"/>
              </a:solidFill>
            </a:endParaRPr>
          </a:p>
          <a:p>
            <a:endParaRPr lang="en-US" sz="4000" dirty="0"/>
          </a:p>
        </p:txBody>
      </p:sp>
    </p:spTree>
    <p:extLst>
      <p:ext uri="{BB962C8B-B14F-4D97-AF65-F5344CB8AC3E}">
        <p14:creationId xmlns:p14="http://schemas.microsoft.com/office/powerpoint/2010/main" val="192087043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6" name="Picture 5" descr="2a_MFA_preliminar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12017918" cy="6858000"/>
          </a:xfrm>
          <a:prstGeom prst="rect">
            <a:avLst/>
          </a:prstGeom>
        </p:spPr>
      </p:pic>
    </p:spTree>
    <p:extLst>
      <p:ext uri="{BB962C8B-B14F-4D97-AF65-F5344CB8AC3E}">
        <p14:creationId xmlns:p14="http://schemas.microsoft.com/office/powerpoint/2010/main" val="4229969059"/>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1" y="5195819"/>
            <a:ext cx="6272783" cy="1662180"/>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1655071"/>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find out</a:t>
            </a:r>
            <a:endParaRPr lang="en-US" dirty="0"/>
          </a:p>
        </p:txBody>
      </p:sp>
      <p:sp>
        <p:nvSpPr>
          <p:cNvPr id="3" name="Content Placeholder 2"/>
          <p:cNvSpPr>
            <a:spLocks noGrp="1"/>
          </p:cNvSpPr>
          <p:nvPr>
            <p:ph idx="1"/>
          </p:nvPr>
        </p:nvSpPr>
        <p:spPr/>
        <p:txBody>
          <a:bodyPr/>
          <a:lstStyle/>
          <a:p>
            <a:r>
              <a:rPr lang="en-US" dirty="0" smtClean="0"/>
              <a:t>Remember </a:t>
            </a:r>
            <a:r>
              <a:rPr lang="en-US" strike="sngStrike" dirty="0" smtClean="0"/>
              <a:t>the Alamo</a:t>
            </a:r>
            <a:r>
              <a:rPr lang="en-US" dirty="0" smtClean="0"/>
              <a:t> MFA!</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28565579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differs across tables </a:t>
            </a:r>
            <a:endParaRPr lang="en-US" dirty="0"/>
          </a:p>
        </p:txBody>
      </p:sp>
      <p:grpSp>
        <p:nvGrpSpPr>
          <p:cNvPr id="35" name="Group 34"/>
          <p:cNvGrpSpPr/>
          <p:nvPr/>
        </p:nvGrpSpPr>
        <p:grpSpPr>
          <a:xfrm>
            <a:off x="1118103" y="4399800"/>
            <a:ext cx="2205955" cy="2081037"/>
            <a:chOff x="1118103" y="4399800"/>
            <a:chExt cx="2205955" cy="2081037"/>
          </a:xfrm>
        </p:grpSpPr>
        <p:cxnSp>
          <p:nvCxnSpPr>
            <p:cNvPr id="18" name="Straight Connector 17"/>
            <p:cNvCxnSpPr/>
            <p:nvPr/>
          </p:nvCxnSpPr>
          <p:spPr>
            <a:xfrm>
              <a:off x="2032503" y="5419370"/>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18103" y="5876570"/>
              <a:ext cx="1828800" cy="0"/>
            </a:xfrm>
            <a:prstGeom prst="line">
              <a:avLst/>
            </a:prstGeom>
            <a:ln w="3810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601088" y="4399800"/>
              <a:ext cx="869021" cy="714113"/>
              <a:chOff x="1584165" y="4342650"/>
              <a:chExt cx="869021" cy="714113"/>
            </a:xfrm>
          </p:grpSpPr>
          <p:cxnSp>
            <p:nvCxnSpPr>
              <p:cNvPr id="21" name="Straight Arrow Connector 20"/>
              <p:cNvCxnSpPr/>
              <p:nvPr/>
            </p:nvCxnSpPr>
            <p:spPr>
              <a:xfrm flipH="1">
                <a:off x="2018675" y="4742760"/>
                <a:ext cx="0" cy="314003"/>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84165" y="4342650"/>
                <a:ext cx="869021" cy="400110"/>
              </a:xfrm>
              <a:prstGeom prst="rect">
                <a:avLst/>
              </a:prstGeom>
              <a:solidFill>
                <a:schemeClr val="bg1"/>
              </a:solidFill>
            </p:spPr>
            <p:txBody>
              <a:bodyPr wrap="square" rtlCol="0">
                <a:spAutoFit/>
              </a:bodyPr>
              <a:lstStyle/>
              <a:p>
                <a:pPr algn="ctr"/>
                <a:r>
                  <a:rPr lang="en-US" sz="2000" b="1" dirty="0" smtClean="0"/>
                  <a:t>PCA</a:t>
                </a:r>
                <a:endParaRPr lang="en-US" sz="2000" b="1" dirty="0"/>
              </a:p>
            </p:txBody>
          </p:sp>
        </p:grpSp>
        <mc:AlternateContent xmlns:mc="http://schemas.openxmlformats.org/markup-compatibility/2006" xmlns:a14="http://schemas.microsoft.com/office/drawing/2010/main">
          <mc:Choice Requires="a14">
            <p:sp>
              <p:nvSpPr>
                <p:cNvPr id="26" name="Rectangle 25"/>
                <p:cNvSpPr/>
                <p:nvPr/>
              </p:nvSpPr>
              <p:spPr>
                <a:xfrm>
                  <a:off x="2786090" y="5867912"/>
                  <a:ext cx="537968" cy="612925"/>
                </a:xfrm>
                <a:prstGeom prst="rect">
                  <a:avLst/>
                </a:prstGeom>
              </p:spPr>
              <p:txBody>
                <a:bodyPr wrap="square">
                  <a:spAutoFit/>
                </a:bodyPr>
                <a:lstStyle/>
                <a:p>
                  <a14:m>
                    <m:oMathPara xmlns="" xmlns:m="http://schemas.openxmlformats.org/officeDocument/2006/math">
                      <m:oMathParaPr>
                        <m:jc m:val="centerGroup"/>
                      </m:oMathParaPr>
                      <m:oMath xmlns:m="http://schemas.openxmlformats.org/officeDocument/2006/math">
                        <m:sSubSup>
                          <m:sSubSupPr>
                            <m:ctrlPr>
                              <a:rPr lang="en-US" sz="3000" b="1" i="1" smtClean="0">
                                <a:solidFill>
                                  <a:schemeClr val="accent3">
                                    <a:lumMod val="75000"/>
                                  </a:schemeClr>
                                </a:solidFill>
                                <a:latin typeface="Cambria Math" panose="02040503050406030204" pitchFamily="18" charset="0"/>
                                <a:ea typeface="Cambria Math" panose="02040503050406030204" pitchFamily="18" charset="0"/>
                              </a:rPr>
                            </m:ctrlPr>
                          </m:sSubSupPr>
                          <m:e>
                            <m:r>
                              <a:rPr lang="en-US" sz="3000" b="1" i="1">
                                <a:solidFill>
                                  <a:schemeClr val="accent3">
                                    <a:lumMod val="75000"/>
                                  </a:schemeClr>
                                </a:solidFill>
                                <a:latin typeface="Cambria Math" panose="02040503050406030204" pitchFamily="18" charset="0"/>
                                <a:ea typeface="Cambria Math" panose="02040503050406030204" pitchFamily="18" charset="0"/>
                              </a:rPr>
                              <m:t>𝜸</m:t>
                            </m:r>
                          </m:e>
                          <m:sub>
                            <m:r>
                              <a:rPr lang="en-US" sz="3000" b="1" i="1" smtClean="0">
                                <a:solidFill>
                                  <a:schemeClr val="accent3">
                                    <a:lumMod val="75000"/>
                                  </a:schemeClr>
                                </a:solidFill>
                                <a:latin typeface="Cambria Math" panose="02040503050406030204" pitchFamily="18" charset="0"/>
                                <a:ea typeface="Cambria Math" panose="02040503050406030204" pitchFamily="18" charset="0"/>
                              </a:rPr>
                              <m:t>𝟏</m:t>
                            </m:r>
                          </m:sub>
                          <m:sup/>
                        </m:sSubSup>
                      </m:oMath>
                    </m:oMathPara>
                  </a14:m>
                  <a:endParaRPr lang="en-US" sz="3000" b="1" dirty="0">
                    <a:solidFill>
                      <a:schemeClr val="accent3">
                        <a:lumMod val="75000"/>
                      </a:schemeClr>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2786090" y="5867912"/>
                  <a:ext cx="537968" cy="612925"/>
                </a:xfrm>
                <a:prstGeom prst="rect">
                  <a:avLst/>
                </a:prstGeom>
                <a:blipFill rotWithShape="0">
                  <a:blip r:embed="rId3"/>
                  <a:stretch>
                    <a:fillRect/>
                  </a:stretch>
                </a:blipFill>
              </p:spPr>
              <p:txBody>
                <a:bodyPr/>
                <a:lstStyle/>
                <a:p>
                  <a:r>
                    <a:rPr lang="en-US">
                      <a:noFill/>
                    </a:rPr>
                    <a:t> </a:t>
                  </a:r>
                </a:p>
              </p:txBody>
            </p:sp>
          </mc:Fallback>
        </mc:AlternateContent>
      </p:grpSp>
      <p:graphicFrame>
        <p:nvGraphicFramePr>
          <p:cNvPr id="29" name="Content Placeholder 12"/>
          <p:cNvGraphicFramePr>
            <a:graphicFrameLocks/>
          </p:cNvGraphicFramePr>
          <p:nvPr>
            <p:extLst>
              <p:ext uri="{D42A27DB-BD31-4B8C-83A1-F6EECF244321}">
                <p14:modId xmlns:p14="http://schemas.microsoft.com/office/powerpoint/2010/main" val="2497855961"/>
              </p:ext>
            </p:extLst>
          </p:nvPr>
        </p:nvGraphicFramePr>
        <p:xfrm>
          <a:off x="738335" y="2112828"/>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1</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bl>
          </a:graphicData>
        </a:graphic>
      </p:graphicFrame>
      <p:graphicFrame>
        <p:nvGraphicFramePr>
          <p:cNvPr id="30" name="Content Placeholder 12"/>
          <p:cNvGraphicFramePr>
            <a:graphicFrameLocks/>
          </p:cNvGraphicFramePr>
          <p:nvPr>
            <p:extLst>
              <p:ext uri="{D42A27DB-BD31-4B8C-83A1-F6EECF244321}">
                <p14:modId xmlns:p14="http://schemas.microsoft.com/office/powerpoint/2010/main" val="4273460306"/>
              </p:ext>
            </p:extLst>
          </p:nvPr>
        </p:nvGraphicFramePr>
        <p:xfrm>
          <a:off x="4382811" y="2112828"/>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2</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bl>
          </a:graphicData>
        </a:graphic>
      </p:graphicFrame>
      <p:graphicFrame>
        <p:nvGraphicFramePr>
          <p:cNvPr id="31" name="Content Placeholder 12"/>
          <p:cNvGraphicFramePr>
            <a:graphicFrameLocks/>
          </p:cNvGraphicFramePr>
          <p:nvPr>
            <p:extLst>
              <p:ext uri="{D42A27DB-BD31-4B8C-83A1-F6EECF244321}">
                <p14:modId xmlns:p14="http://schemas.microsoft.com/office/powerpoint/2010/main" val="572230073"/>
              </p:ext>
            </p:extLst>
          </p:nvPr>
        </p:nvGraphicFramePr>
        <p:xfrm>
          <a:off x="8568727" y="2112828"/>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8</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bl>
          </a:graphicData>
        </a:graphic>
      </p:graphicFrame>
      <p:grpSp>
        <p:nvGrpSpPr>
          <p:cNvPr id="3" name="Group 2"/>
          <p:cNvGrpSpPr/>
          <p:nvPr/>
        </p:nvGrpSpPr>
        <p:grpSpPr>
          <a:xfrm>
            <a:off x="7326781" y="3072949"/>
            <a:ext cx="850174" cy="182880"/>
            <a:chOff x="7084574" y="3247462"/>
            <a:chExt cx="850174" cy="182880"/>
          </a:xfrm>
        </p:grpSpPr>
        <p:sp>
          <p:nvSpPr>
            <p:cNvPr id="32" name="Oval 31"/>
            <p:cNvSpPr>
              <a:spLocks noChangeAspect="1"/>
            </p:cNvSpPr>
            <p:nvPr/>
          </p:nvSpPr>
          <p:spPr>
            <a:xfrm>
              <a:off x="7084574" y="32474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7418221" y="32474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7751868" y="3247462"/>
              <a:ext cx="182880" cy="1828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293779" y="4399800"/>
            <a:ext cx="1306568" cy="2080682"/>
            <a:chOff x="1601088" y="4399800"/>
            <a:chExt cx="1306568" cy="2080682"/>
          </a:xfrm>
        </p:grpSpPr>
        <p:cxnSp>
          <p:nvCxnSpPr>
            <p:cNvPr id="37" name="Straight Connector 36"/>
            <p:cNvCxnSpPr/>
            <p:nvPr/>
          </p:nvCxnSpPr>
          <p:spPr>
            <a:xfrm>
              <a:off x="2032503" y="5419370"/>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66743" y="5876570"/>
              <a:ext cx="731520" cy="0"/>
            </a:xfrm>
            <a:prstGeom prst="line">
              <a:avLst/>
            </a:prstGeom>
            <a:ln w="38100">
              <a:solidFill>
                <a:schemeClr val="accent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01088" y="4399800"/>
              <a:ext cx="869021" cy="714113"/>
              <a:chOff x="1584165" y="4342650"/>
              <a:chExt cx="869021" cy="714113"/>
            </a:xfrm>
          </p:grpSpPr>
          <p:cxnSp>
            <p:nvCxnSpPr>
              <p:cNvPr id="41" name="Straight Arrow Connector 40"/>
              <p:cNvCxnSpPr/>
              <p:nvPr/>
            </p:nvCxnSpPr>
            <p:spPr>
              <a:xfrm flipH="1">
                <a:off x="2018675" y="4742760"/>
                <a:ext cx="0" cy="314003"/>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84165" y="4342650"/>
                <a:ext cx="869021" cy="400110"/>
              </a:xfrm>
              <a:prstGeom prst="rect">
                <a:avLst/>
              </a:prstGeom>
              <a:solidFill>
                <a:schemeClr val="bg1"/>
              </a:solidFill>
            </p:spPr>
            <p:txBody>
              <a:bodyPr wrap="square" rtlCol="0">
                <a:spAutoFit/>
              </a:bodyPr>
              <a:lstStyle/>
              <a:p>
                <a:pPr algn="ctr"/>
                <a:r>
                  <a:rPr lang="en-US" sz="2000" b="1" dirty="0" smtClean="0"/>
                  <a:t>PCA</a:t>
                </a:r>
                <a:endParaRPr lang="en-US" sz="2000" b="1" dirty="0"/>
              </a:p>
            </p:txBody>
          </p:sp>
        </p:grpSp>
        <mc:AlternateContent xmlns:mc="http://schemas.openxmlformats.org/markup-compatibility/2006" xmlns:a14="http://schemas.microsoft.com/office/drawing/2010/main">
          <mc:Choice Requires="a14">
            <p:sp>
              <p:nvSpPr>
                <p:cNvPr id="40" name="Rectangle 39"/>
                <p:cNvSpPr/>
                <p:nvPr/>
              </p:nvSpPr>
              <p:spPr>
                <a:xfrm>
                  <a:off x="2369688" y="5867557"/>
                  <a:ext cx="537968" cy="612925"/>
                </a:xfrm>
                <a:prstGeom prst="rect">
                  <a:avLst/>
                </a:prstGeom>
              </p:spPr>
              <p:txBody>
                <a:bodyPr wrap="square">
                  <a:spAutoFit/>
                </a:bodyPr>
                <a:lstStyle/>
                <a:p>
                  <a14:m>
                    <m:oMathPara xmlns="" xmlns:m="http://schemas.openxmlformats.org/officeDocument/2006/math">
                      <m:oMathParaPr>
                        <m:jc m:val="centerGroup"/>
                      </m:oMathParaPr>
                      <m:oMath xmlns:m="http://schemas.openxmlformats.org/officeDocument/2006/math">
                        <m:sSubSup>
                          <m:sSubSupPr>
                            <m:ctrlPr>
                              <a:rPr lang="en-US" sz="3000" b="1" i="1" smtClean="0">
                                <a:solidFill>
                                  <a:schemeClr val="accent2">
                                    <a:lumMod val="75000"/>
                                  </a:schemeClr>
                                </a:solidFill>
                                <a:latin typeface="Cambria Math" panose="02040503050406030204" pitchFamily="18" charset="0"/>
                                <a:ea typeface="Cambria Math" panose="02040503050406030204" pitchFamily="18" charset="0"/>
                              </a:rPr>
                            </m:ctrlPr>
                          </m:sSubSupPr>
                          <m:e>
                            <m:r>
                              <a:rPr lang="en-US" sz="3000" b="1" i="1">
                                <a:solidFill>
                                  <a:schemeClr val="accent2">
                                    <a:lumMod val="75000"/>
                                  </a:schemeClr>
                                </a:solidFill>
                                <a:latin typeface="Cambria Math" panose="02040503050406030204" pitchFamily="18" charset="0"/>
                                <a:ea typeface="Cambria Math" panose="02040503050406030204" pitchFamily="18" charset="0"/>
                              </a:rPr>
                              <m:t>𝜸</m:t>
                            </m:r>
                          </m:e>
                          <m:sub>
                            <m:r>
                              <a:rPr lang="en-US" sz="3000" b="1" i="1" smtClean="0">
                                <a:solidFill>
                                  <a:schemeClr val="accent2">
                                    <a:lumMod val="75000"/>
                                  </a:schemeClr>
                                </a:solidFill>
                                <a:latin typeface="Cambria Math" panose="02040503050406030204" pitchFamily="18" charset="0"/>
                                <a:ea typeface="Cambria Math" panose="02040503050406030204" pitchFamily="18" charset="0"/>
                              </a:rPr>
                              <m:t>𝟏</m:t>
                            </m:r>
                          </m:sub>
                          <m:sup/>
                        </m:sSubSup>
                      </m:oMath>
                    </m:oMathPara>
                  </a14:m>
                  <a:endParaRPr lang="en-US" sz="3000" b="1" dirty="0">
                    <a:solidFill>
                      <a:schemeClr val="accent2">
                        <a:lumMod val="75000"/>
                      </a:schemeClr>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2369688" y="5867557"/>
                  <a:ext cx="537968" cy="612925"/>
                </a:xfrm>
                <a:prstGeom prst="rect">
                  <a:avLst/>
                </a:prstGeom>
                <a:blipFill rotWithShape="0">
                  <a:blip r:embed="rId4"/>
                  <a:stretch>
                    <a:fillRect/>
                  </a:stretch>
                </a:blipFill>
              </p:spPr>
              <p:txBody>
                <a:bodyPr/>
                <a:lstStyle/>
                <a:p>
                  <a:r>
                    <a:rPr lang="en-US">
                      <a:noFill/>
                    </a:rPr>
                    <a:t> </a:t>
                  </a:r>
                </a:p>
              </p:txBody>
            </p:sp>
          </mc:Fallback>
        </mc:AlternateContent>
      </p:grpSp>
      <p:grpSp>
        <p:nvGrpSpPr>
          <p:cNvPr id="43" name="Group 42"/>
          <p:cNvGrpSpPr/>
          <p:nvPr/>
        </p:nvGrpSpPr>
        <p:grpSpPr>
          <a:xfrm>
            <a:off x="8579153" y="4405133"/>
            <a:ext cx="3215605" cy="2081037"/>
            <a:chOff x="670428" y="4399800"/>
            <a:chExt cx="3215605" cy="2081037"/>
          </a:xfrm>
        </p:grpSpPr>
        <p:cxnSp>
          <p:nvCxnSpPr>
            <p:cNvPr id="44" name="Straight Connector 43"/>
            <p:cNvCxnSpPr/>
            <p:nvPr/>
          </p:nvCxnSpPr>
          <p:spPr>
            <a:xfrm>
              <a:off x="2042028" y="5419370"/>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0428" y="5876570"/>
              <a:ext cx="2743200" cy="0"/>
            </a:xfrm>
            <a:prstGeom prst="line">
              <a:avLst/>
            </a:prstGeom>
            <a:ln w="38100">
              <a:solidFill>
                <a:schemeClr val="tx2">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601088" y="4399800"/>
              <a:ext cx="869021" cy="714113"/>
              <a:chOff x="1584165" y="4342650"/>
              <a:chExt cx="869021" cy="714113"/>
            </a:xfrm>
          </p:grpSpPr>
          <p:cxnSp>
            <p:nvCxnSpPr>
              <p:cNvPr id="48" name="Straight Arrow Connector 47"/>
              <p:cNvCxnSpPr/>
              <p:nvPr/>
            </p:nvCxnSpPr>
            <p:spPr>
              <a:xfrm flipH="1">
                <a:off x="2018675" y="4742760"/>
                <a:ext cx="0" cy="314003"/>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84165" y="4342650"/>
                <a:ext cx="869021" cy="400110"/>
              </a:xfrm>
              <a:prstGeom prst="rect">
                <a:avLst/>
              </a:prstGeom>
              <a:solidFill>
                <a:schemeClr val="bg1"/>
              </a:solidFill>
            </p:spPr>
            <p:txBody>
              <a:bodyPr wrap="square" rtlCol="0">
                <a:spAutoFit/>
              </a:bodyPr>
              <a:lstStyle/>
              <a:p>
                <a:pPr algn="ctr"/>
                <a:r>
                  <a:rPr lang="en-US" sz="2000" b="1" dirty="0" smtClean="0"/>
                  <a:t>PCA</a:t>
                </a:r>
                <a:endParaRPr lang="en-US" sz="2000" b="1" dirty="0"/>
              </a:p>
            </p:txBody>
          </p:sp>
        </p:grpSp>
        <mc:AlternateContent xmlns:mc="http://schemas.openxmlformats.org/markup-compatibility/2006" xmlns:a14="http://schemas.microsoft.com/office/drawing/2010/main">
          <mc:Choice Requires="a14">
            <p:sp>
              <p:nvSpPr>
                <p:cNvPr id="47" name="Rectangle 46"/>
                <p:cNvSpPr/>
                <p:nvPr/>
              </p:nvSpPr>
              <p:spPr>
                <a:xfrm>
                  <a:off x="3348065" y="5867912"/>
                  <a:ext cx="537968" cy="612925"/>
                </a:xfrm>
                <a:prstGeom prst="rect">
                  <a:avLst/>
                </a:prstGeom>
              </p:spPr>
              <p:txBody>
                <a:bodyPr wrap="square">
                  <a:spAutoFit/>
                </a:bodyPr>
                <a:lstStyle/>
                <a:p>
                  <a14:m>
                    <m:oMathPara xmlns="" xmlns:m="http://schemas.openxmlformats.org/officeDocument/2006/math">
                      <m:oMathParaPr>
                        <m:jc m:val="centerGroup"/>
                      </m:oMathParaPr>
                      <m:oMath xmlns:m="http://schemas.openxmlformats.org/officeDocument/2006/math">
                        <m:sSubSup>
                          <m:sSubSupPr>
                            <m:ctrlPr>
                              <a:rPr lang="en-US" sz="3000" b="1" i="1" smtClean="0">
                                <a:solidFill>
                                  <a:schemeClr val="tx2">
                                    <a:lumMod val="75000"/>
                                    <a:lumOff val="25000"/>
                                  </a:schemeClr>
                                </a:solidFill>
                                <a:latin typeface="Cambria Math" panose="02040503050406030204" pitchFamily="18" charset="0"/>
                                <a:ea typeface="Cambria Math" panose="02040503050406030204" pitchFamily="18" charset="0"/>
                              </a:rPr>
                            </m:ctrlPr>
                          </m:sSubSupPr>
                          <m:e>
                            <m:r>
                              <a:rPr lang="en-US" sz="3000" b="1" i="1">
                                <a:solidFill>
                                  <a:schemeClr val="tx2">
                                    <a:lumMod val="75000"/>
                                    <a:lumOff val="25000"/>
                                  </a:schemeClr>
                                </a:solidFill>
                                <a:latin typeface="Cambria Math" panose="02040503050406030204" pitchFamily="18" charset="0"/>
                                <a:ea typeface="Cambria Math" panose="02040503050406030204" pitchFamily="18" charset="0"/>
                              </a:rPr>
                              <m:t>𝜸</m:t>
                            </m:r>
                          </m:e>
                          <m:sub>
                            <m:r>
                              <a:rPr lang="en-US" sz="3000" b="1" i="1" smtClean="0">
                                <a:solidFill>
                                  <a:schemeClr val="tx2">
                                    <a:lumMod val="75000"/>
                                    <a:lumOff val="25000"/>
                                  </a:schemeClr>
                                </a:solidFill>
                                <a:latin typeface="Cambria Math" panose="02040503050406030204" pitchFamily="18" charset="0"/>
                                <a:ea typeface="Cambria Math" panose="02040503050406030204" pitchFamily="18" charset="0"/>
                              </a:rPr>
                              <m:t>𝟏</m:t>
                            </m:r>
                          </m:sub>
                          <m:sup/>
                        </m:sSubSup>
                      </m:oMath>
                    </m:oMathPara>
                  </a14:m>
                  <a:endParaRPr lang="en-US" sz="3000" b="1" dirty="0">
                    <a:solidFill>
                      <a:schemeClr val="tx2">
                        <a:lumMod val="75000"/>
                        <a:lumOff val="25000"/>
                      </a:schemeClr>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3348065" y="5867912"/>
                  <a:ext cx="537968" cy="612925"/>
                </a:xfrm>
                <a:prstGeom prst="rect">
                  <a:avLst/>
                </a:prstGeom>
                <a:blipFill rotWithShape="0">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4668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MFA – Step 1</a:t>
            </a:r>
            <a:endParaRPr lang="en-US" dirty="0"/>
          </a:p>
        </p:txBody>
      </p:sp>
      <p:sp>
        <p:nvSpPr>
          <p:cNvPr id="3" name="Content Placeholder 2"/>
          <p:cNvSpPr>
            <a:spLocks noGrp="1"/>
          </p:cNvSpPr>
          <p:nvPr>
            <p:ph idx="1"/>
          </p:nvPr>
        </p:nvSpPr>
        <p:spPr/>
        <p:txBody>
          <a:bodyPr anchor="t">
            <a:normAutofit/>
          </a:bodyPr>
          <a:lstStyle/>
          <a:p>
            <a:r>
              <a:rPr lang="en-US" sz="2400" dirty="0" smtClean="0"/>
              <a:t> A PCA is performed on each table to extract their first singular value:</a:t>
            </a:r>
            <a:endParaRPr lang="en-US" sz="2400" dirty="0"/>
          </a:p>
        </p:txBody>
      </p:sp>
      <p:graphicFrame>
        <p:nvGraphicFramePr>
          <p:cNvPr id="4" name="Content Placeholder 12"/>
          <p:cNvGraphicFramePr>
            <a:graphicFrameLocks/>
          </p:cNvGraphicFramePr>
          <p:nvPr>
            <p:extLst>
              <p:ext uri="{D42A27DB-BD31-4B8C-83A1-F6EECF244321}">
                <p14:modId xmlns:p14="http://schemas.microsoft.com/office/powerpoint/2010/main" val="3582805379"/>
              </p:ext>
            </p:extLst>
          </p:nvPr>
        </p:nvGraphicFramePr>
        <p:xfrm>
          <a:off x="1097280" y="2370916"/>
          <a:ext cx="1841580" cy="1188717"/>
        </p:xfrm>
        <a:graphic>
          <a:graphicData uri="http://schemas.openxmlformats.org/drawingml/2006/table">
            <a:tbl>
              <a:tblPr>
                <a:tableStyleId>{284E427A-3D55-4303-BF80-6455036E1DE7}</a:tableStyleId>
              </a:tblPr>
              <a:tblGrid>
                <a:gridCol w="141660"/>
                <a:gridCol w="141660"/>
                <a:gridCol w="141660"/>
                <a:gridCol w="141660"/>
                <a:gridCol w="141660"/>
                <a:gridCol w="141660"/>
                <a:gridCol w="141660"/>
                <a:gridCol w="141660"/>
                <a:gridCol w="141660"/>
                <a:gridCol w="141660"/>
                <a:gridCol w="141660"/>
                <a:gridCol w="141660"/>
                <a:gridCol w="141660"/>
              </a:tblGrid>
              <a:tr h="190189">
                <a:tc gridSpan="13">
                  <a:txBody>
                    <a:bodyPr/>
                    <a:lstStyle/>
                    <a:p>
                      <a:pPr algn="ctr"/>
                      <a:r>
                        <a:rPr lang="en-US" sz="800" b="1" dirty="0" smtClean="0"/>
                        <a:t>Assessor 1</a:t>
                      </a:r>
                      <a:endParaRPr lang="en-US" sz="800" b="1" dirty="0"/>
                    </a:p>
                  </a:txBody>
                  <a:tcPr marL="58130" marR="58130"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bl>
          </a:graphicData>
        </a:graphic>
      </p:graphicFrame>
      <p:graphicFrame>
        <p:nvGraphicFramePr>
          <p:cNvPr id="7" name="Content Placeholder 12"/>
          <p:cNvGraphicFramePr>
            <a:graphicFrameLocks/>
          </p:cNvGraphicFramePr>
          <p:nvPr>
            <p:extLst>
              <p:ext uri="{D42A27DB-BD31-4B8C-83A1-F6EECF244321}">
                <p14:modId xmlns:p14="http://schemas.microsoft.com/office/powerpoint/2010/main" val="209909048"/>
              </p:ext>
            </p:extLst>
          </p:nvPr>
        </p:nvGraphicFramePr>
        <p:xfrm>
          <a:off x="1097280" y="3693825"/>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2</a:t>
                      </a:r>
                      <a:endParaRPr lang="en-US" sz="800" b="1" dirty="0"/>
                    </a:p>
                  </a:txBody>
                  <a:tcPr marL="58128" marR="58128"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bl>
          </a:graphicData>
        </a:graphic>
      </p:graphicFrame>
      <p:graphicFrame>
        <p:nvGraphicFramePr>
          <p:cNvPr id="8" name="Content Placeholder 12"/>
          <p:cNvGraphicFramePr>
            <a:graphicFrameLocks/>
          </p:cNvGraphicFramePr>
          <p:nvPr>
            <p:extLst>
              <p:ext uri="{D42A27DB-BD31-4B8C-83A1-F6EECF244321}">
                <p14:modId xmlns:p14="http://schemas.microsoft.com/office/powerpoint/2010/main" val="1495240791"/>
              </p:ext>
            </p:extLst>
          </p:nvPr>
        </p:nvGraphicFramePr>
        <p:xfrm>
          <a:off x="1097280" y="5543505"/>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8</a:t>
                      </a:r>
                      <a:endParaRPr lang="en-US" sz="800" b="1" dirty="0"/>
                    </a:p>
                  </a:txBody>
                  <a:tcPr marL="58128" marR="58128"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bl>
          </a:graphicData>
        </a:graphic>
      </p:graphicFrame>
      <p:sp>
        <p:nvSpPr>
          <p:cNvPr id="11" name="Oval 10"/>
          <p:cNvSpPr>
            <a:spLocks noChangeAspect="1"/>
          </p:cNvSpPr>
          <p:nvPr/>
        </p:nvSpPr>
        <p:spPr>
          <a:xfrm>
            <a:off x="1978372" y="4952197"/>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978372" y="5160408"/>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978372" y="536862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61187" y="2321180"/>
            <a:ext cx="5697351" cy="1188720"/>
            <a:chOff x="3161187" y="2321180"/>
            <a:chExt cx="5697351" cy="1188720"/>
          </a:xfrm>
        </p:grpSpPr>
        <p:grpSp>
          <p:nvGrpSpPr>
            <p:cNvPr id="15" name="Group 14"/>
            <p:cNvGrpSpPr/>
            <p:nvPr/>
          </p:nvGrpSpPr>
          <p:grpSpPr>
            <a:xfrm>
              <a:off x="3161187" y="2465608"/>
              <a:ext cx="1317344" cy="491481"/>
              <a:chOff x="6832670" y="3701026"/>
              <a:chExt cx="1317344" cy="491481"/>
            </a:xfrm>
          </p:grpSpPr>
          <p:cxnSp>
            <p:nvCxnSpPr>
              <p:cNvPr id="16" name="Straight Arrow Connector 15"/>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sp>
          <p:nvSpPr>
            <p:cNvPr id="19" name="TextBox 18"/>
            <p:cNvSpPr txBox="1"/>
            <p:nvPr/>
          </p:nvSpPr>
          <p:spPr>
            <a:xfrm>
              <a:off x="4469621" y="2379941"/>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20" name="Content Placeholder 12"/>
            <p:cNvGraphicFramePr>
              <a:graphicFrameLocks/>
            </p:cNvGraphicFramePr>
            <p:nvPr>
              <p:extLst>
                <p:ext uri="{D42A27DB-BD31-4B8C-83A1-F6EECF244321}">
                  <p14:modId xmlns:p14="http://schemas.microsoft.com/office/powerpoint/2010/main" val="4195470873"/>
                </p:ext>
              </p:extLst>
            </p:nvPr>
          </p:nvGraphicFramePr>
          <p:xfrm>
            <a:off x="5707842" y="2321180"/>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1</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2</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3</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2" name="TextBox 21"/>
            <p:cNvSpPr txBox="1"/>
            <p:nvPr/>
          </p:nvSpPr>
          <p:spPr>
            <a:xfrm>
              <a:off x="7335402" y="2361542"/>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grpSp>
        <p:nvGrpSpPr>
          <p:cNvPr id="23" name="Group 22"/>
          <p:cNvGrpSpPr/>
          <p:nvPr/>
        </p:nvGrpSpPr>
        <p:grpSpPr>
          <a:xfrm>
            <a:off x="3174298" y="3792207"/>
            <a:ext cx="1317344" cy="491481"/>
            <a:chOff x="6832670" y="3701026"/>
            <a:chExt cx="1317344" cy="491481"/>
          </a:xfrm>
        </p:grpSpPr>
        <p:cxnSp>
          <p:nvCxnSpPr>
            <p:cNvPr id="24" name="Straight Arrow Connector 23"/>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6" name="Group 5"/>
          <p:cNvGrpSpPr/>
          <p:nvPr/>
        </p:nvGrpSpPr>
        <p:grpSpPr>
          <a:xfrm>
            <a:off x="4482732" y="3647779"/>
            <a:ext cx="4388917" cy="1188720"/>
            <a:chOff x="4482732" y="3647779"/>
            <a:chExt cx="4388917" cy="1188720"/>
          </a:xfrm>
        </p:grpSpPr>
        <p:sp>
          <p:nvSpPr>
            <p:cNvPr id="26" name="TextBox 25"/>
            <p:cNvSpPr txBox="1"/>
            <p:nvPr/>
          </p:nvSpPr>
          <p:spPr>
            <a:xfrm>
              <a:off x="4482732" y="3706540"/>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27" name="Content Placeholder 12"/>
            <p:cNvGraphicFramePr>
              <a:graphicFrameLocks/>
            </p:cNvGraphicFramePr>
            <p:nvPr>
              <p:extLst>
                <p:ext uri="{D42A27DB-BD31-4B8C-83A1-F6EECF244321}">
                  <p14:modId xmlns:p14="http://schemas.microsoft.com/office/powerpoint/2010/main" val="2064046449"/>
                </p:ext>
              </p:extLst>
            </p:nvPr>
          </p:nvGraphicFramePr>
          <p:xfrm>
            <a:off x="5720953" y="3647779"/>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1</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2</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3</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8" name="TextBox 27"/>
            <p:cNvSpPr txBox="1"/>
            <p:nvPr/>
          </p:nvSpPr>
          <p:spPr>
            <a:xfrm>
              <a:off x="7348513" y="3688141"/>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grpSp>
        <p:nvGrpSpPr>
          <p:cNvPr id="29" name="Group 28"/>
          <p:cNvGrpSpPr/>
          <p:nvPr/>
        </p:nvGrpSpPr>
        <p:grpSpPr>
          <a:xfrm>
            <a:off x="3161187" y="5690153"/>
            <a:ext cx="1317344" cy="491481"/>
            <a:chOff x="6832670" y="3701026"/>
            <a:chExt cx="1317344" cy="491481"/>
          </a:xfrm>
        </p:grpSpPr>
        <p:cxnSp>
          <p:nvCxnSpPr>
            <p:cNvPr id="30" name="Straight Arrow Connector 29"/>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9" name="Group 8"/>
          <p:cNvGrpSpPr/>
          <p:nvPr/>
        </p:nvGrpSpPr>
        <p:grpSpPr>
          <a:xfrm>
            <a:off x="4469621" y="5545725"/>
            <a:ext cx="4388917" cy="1188720"/>
            <a:chOff x="4469621" y="5545725"/>
            <a:chExt cx="4388917" cy="1188720"/>
          </a:xfrm>
        </p:grpSpPr>
        <p:sp>
          <p:nvSpPr>
            <p:cNvPr id="32" name="TextBox 31"/>
            <p:cNvSpPr txBox="1"/>
            <p:nvPr/>
          </p:nvSpPr>
          <p:spPr>
            <a:xfrm>
              <a:off x="4469621" y="5604486"/>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33" name="Content Placeholder 12"/>
            <p:cNvGraphicFramePr>
              <a:graphicFrameLocks/>
            </p:cNvGraphicFramePr>
            <p:nvPr>
              <p:extLst>
                <p:ext uri="{D42A27DB-BD31-4B8C-83A1-F6EECF244321}">
                  <p14:modId xmlns:p14="http://schemas.microsoft.com/office/powerpoint/2010/main" val="1960554134"/>
                </p:ext>
              </p:extLst>
            </p:nvPr>
          </p:nvGraphicFramePr>
          <p:xfrm>
            <a:off x="5707842" y="5545725"/>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1</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2</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3</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4" name="TextBox 33"/>
            <p:cNvSpPr txBox="1"/>
            <p:nvPr/>
          </p:nvSpPr>
          <p:spPr>
            <a:xfrm>
              <a:off x="7335402" y="5586087"/>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Tree>
    <p:extLst>
      <p:ext uri="{BB962C8B-B14F-4D97-AF65-F5344CB8AC3E}">
        <p14:creationId xmlns:p14="http://schemas.microsoft.com/office/powerpoint/2010/main" val="309693991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MFA – Step 2</a:t>
            </a:r>
            <a:endParaRPr lang="en-US" dirty="0"/>
          </a:p>
        </p:txBody>
      </p:sp>
      <p:sp>
        <p:nvSpPr>
          <p:cNvPr id="3" name="Content Placeholder 2"/>
          <p:cNvSpPr>
            <a:spLocks noGrp="1"/>
          </p:cNvSpPr>
          <p:nvPr>
            <p:ph idx="1"/>
          </p:nvPr>
        </p:nvSpPr>
        <p:spPr/>
        <p:txBody>
          <a:bodyPr anchor="t">
            <a:normAutofit/>
          </a:bodyPr>
          <a:lstStyle/>
          <a:p>
            <a:r>
              <a:rPr lang="en-US" sz="2800" dirty="0" smtClean="0"/>
              <a:t> Each table is then normalized by dividing by their first singular value:</a:t>
            </a:r>
            <a:endParaRPr lang="en-US" sz="2800" dirty="0"/>
          </a:p>
        </p:txBody>
      </p:sp>
      <p:graphicFrame>
        <p:nvGraphicFramePr>
          <p:cNvPr id="4" name="Content Placeholder 12"/>
          <p:cNvGraphicFramePr>
            <a:graphicFrameLocks/>
          </p:cNvGraphicFramePr>
          <p:nvPr>
            <p:extLst>
              <p:ext uri="{D42A27DB-BD31-4B8C-83A1-F6EECF244321}">
                <p14:modId xmlns:p14="http://schemas.microsoft.com/office/powerpoint/2010/main" val="978802111"/>
              </p:ext>
            </p:extLst>
          </p:nvPr>
        </p:nvGraphicFramePr>
        <p:xfrm>
          <a:off x="1097280" y="2394980"/>
          <a:ext cx="1841580" cy="1188717"/>
        </p:xfrm>
        <a:graphic>
          <a:graphicData uri="http://schemas.openxmlformats.org/drawingml/2006/table">
            <a:tbl>
              <a:tblPr>
                <a:tableStyleId>{284E427A-3D55-4303-BF80-6455036E1DE7}</a:tableStyleId>
              </a:tblPr>
              <a:tblGrid>
                <a:gridCol w="141660"/>
                <a:gridCol w="141660"/>
                <a:gridCol w="141660"/>
                <a:gridCol w="141660"/>
                <a:gridCol w="141660"/>
                <a:gridCol w="141660"/>
                <a:gridCol w="141660"/>
                <a:gridCol w="141660"/>
                <a:gridCol w="141660"/>
                <a:gridCol w="141660"/>
                <a:gridCol w="141660"/>
                <a:gridCol w="141660"/>
                <a:gridCol w="141660"/>
              </a:tblGrid>
              <a:tr h="190189">
                <a:tc gridSpan="13">
                  <a:txBody>
                    <a:bodyPr/>
                    <a:lstStyle/>
                    <a:p>
                      <a:pPr algn="ctr"/>
                      <a:r>
                        <a:rPr lang="en-US" sz="800" b="1" dirty="0" smtClean="0"/>
                        <a:t>Assessor 1</a:t>
                      </a:r>
                      <a:endParaRPr lang="en-US" sz="800" b="1" dirty="0"/>
                    </a:p>
                  </a:txBody>
                  <a:tcPr marL="58130" marR="58130"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24816">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bl>
          </a:graphicData>
        </a:graphic>
      </p:graphicFrame>
      <p:graphicFrame>
        <p:nvGraphicFramePr>
          <p:cNvPr id="7" name="Content Placeholder 12"/>
          <p:cNvGraphicFramePr>
            <a:graphicFrameLocks/>
          </p:cNvGraphicFramePr>
          <p:nvPr>
            <p:extLst>
              <p:ext uri="{D42A27DB-BD31-4B8C-83A1-F6EECF244321}">
                <p14:modId xmlns:p14="http://schemas.microsoft.com/office/powerpoint/2010/main" val="2395501302"/>
              </p:ext>
            </p:extLst>
          </p:nvPr>
        </p:nvGraphicFramePr>
        <p:xfrm>
          <a:off x="1097280" y="3717889"/>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2</a:t>
                      </a:r>
                      <a:endParaRPr lang="en-US" sz="800" b="1" dirty="0"/>
                    </a:p>
                  </a:txBody>
                  <a:tcPr marL="58128" marR="58128"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bl>
          </a:graphicData>
        </a:graphic>
      </p:graphicFrame>
      <p:graphicFrame>
        <p:nvGraphicFramePr>
          <p:cNvPr id="8" name="Content Placeholder 12"/>
          <p:cNvGraphicFramePr>
            <a:graphicFrameLocks/>
          </p:cNvGraphicFramePr>
          <p:nvPr>
            <p:extLst>
              <p:ext uri="{D42A27DB-BD31-4B8C-83A1-F6EECF244321}">
                <p14:modId xmlns:p14="http://schemas.microsoft.com/office/powerpoint/2010/main" val="894801065"/>
              </p:ext>
            </p:extLst>
          </p:nvPr>
        </p:nvGraphicFramePr>
        <p:xfrm>
          <a:off x="1097280" y="5567569"/>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8</a:t>
                      </a:r>
                      <a:endParaRPr lang="en-US" sz="800" b="1" dirty="0"/>
                    </a:p>
                  </a:txBody>
                  <a:tcPr marL="58128" marR="58128" marT="29063" marB="29063"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24815">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400" b="0" dirty="0"/>
                    </a:p>
                  </a:txBody>
                  <a:tcPr marL="58128" marR="58128"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bl>
          </a:graphicData>
        </a:graphic>
      </p:graphicFrame>
      <p:sp>
        <p:nvSpPr>
          <p:cNvPr id="11" name="Oval 10"/>
          <p:cNvSpPr>
            <a:spLocks noChangeAspect="1"/>
          </p:cNvSpPr>
          <p:nvPr/>
        </p:nvSpPr>
        <p:spPr>
          <a:xfrm>
            <a:off x="1978372" y="4976261"/>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978372" y="518447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978372" y="5392684"/>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64859" y="2666171"/>
            <a:ext cx="385042" cy="646331"/>
          </a:xfrm>
          <a:prstGeom prst="rect">
            <a:avLst/>
          </a:prstGeom>
          <a:noFill/>
        </p:spPr>
        <p:txBody>
          <a:bodyPr wrap="none" rtlCol="0">
            <a:spAutoFit/>
          </a:bodyPr>
          <a:lstStyle/>
          <a:p>
            <a:r>
              <a:rPr lang="en-US" sz="3600" dirty="0" smtClean="0"/>
              <a:t>x</a:t>
            </a:r>
            <a:endParaRPr lang="en-US" sz="3600" dirty="0"/>
          </a:p>
        </p:txBody>
      </p:sp>
      <mc:AlternateContent xmlns:mc="http://schemas.openxmlformats.org/markup-compatibility/2006" xmlns:a14="http://schemas.microsoft.com/office/drawing/2010/main">
        <mc:Choice Requires="a14">
          <p:sp>
            <p:nvSpPr>
              <p:cNvPr id="36" name="TextBox 35"/>
              <p:cNvSpPr txBox="1"/>
              <p:nvPr/>
            </p:nvSpPr>
            <p:spPr>
              <a:xfrm>
                <a:off x="3975900" y="2709613"/>
                <a:ext cx="833305" cy="559449"/>
              </a:xfrm>
              <a:prstGeom prst="rect">
                <a:avLst/>
              </a:prstGeom>
              <a:solidFill>
                <a:schemeClr val="accent3"/>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75900" y="2709613"/>
                <a:ext cx="833305" cy="559449"/>
              </a:xfrm>
              <a:prstGeom prst="rect">
                <a:avLst/>
              </a:prstGeom>
              <a:blipFill rotWithShape="0">
                <a:blip r:embed="rId2"/>
                <a:stretch>
                  <a:fillRect/>
                </a:stretch>
              </a:blipFill>
              <a:ln w="19050">
                <a:solidFill>
                  <a:schemeClr val="tx1"/>
                </a:solidFill>
              </a:ln>
            </p:spPr>
            <p:txBody>
              <a:bodyPr/>
              <a:lstStyle/>
              <a:p>
                <a:r>
                  <a:rPr lang="en-US">
                    <a:noFill/>
                  </a:rPr>
                  <a:t> </a:t>
                </a:r>
              </a:p>
            </p:txBody>
          </p:sp>
        </mc:Fallback>
      </mc:AlternateContent>
      <p:sp>
        <p:nvSpPr>
          <p:cNvPr id="37" name="TextBox 36"/>
          <p:cNvSpPr txBox="1"/>
          <p:nvPr/>
        </p:nvSpPr>
        <p:spPr>
          <a:xfrm>
            <a:off x="3264859" y="3914977"/>
            <a:ext cx="385042" cy="646331"/>
          </a:xfrm>
          <a:prstGeom prst="rect">
            <a:avLst/>
          </a:prstGeom>
          <a:noFill/>
        </p:spPr>
        <p:txBody>
          <a:bodyPr wrap="none" rtlCol="0">
            <a:spAutoFit/>
          </a:bodyPr>
          <a:lstStyle/>
          <a:p>
            <a:r>
              <a:rPr lang="en-US" sz="3600" dirty="0" smtClean="0"/>
              <a:t>x</a:t>
            </a:r>
            <a:endParaRPr lang="en-US" sz="3600" dirty="0"/>
          </a:p>
        </p:txBody>
      </p:sp>
      <mc:AlternateContent xmlns:mc="http://schemas.openxmlformats.org/markup-compatibility/2006" xmlns:a14="http://schemas.microsoft.com/office/drawing/2010/main">
        <mc:Choice Requires="a14">
          <p:sp>
            <p:nvSpPr>
              <p:cNvPr id="38" name="TextBox 37"/>
              <p:cNvSpPr txBox="1"/>
              <p:nvPr/>
            </p:nvSpPr>
            <p:spPr>
              <a:xfrm>
                <a:off x="3975900" y="3958419"/>
                <a:ext cx="833305" cy="559449"/>
              </a:xfrm>
              <a:prstGeom prst="rect">
                <a:avLst/>
              </a:prstGeom>
              <a:solidFill>
                <a:schemeClr val="accent2"/>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75900" y="3958419"/>
                <a:ext cx="833305" cy="559449"/>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p:sp>
        <p:nvSpPr>
          <p:cNvPr id="39" name="TextBox 38"/>
          <p:cNvSpPr txBox="1"/>
          <p:nvPr/>
        </p:nvSpPr>
        <p:spPr>
          <a:xfrm>
            <a:off x="3264859" y="5812908"/>
            <a:ext cx="385042" cy="646331"/>
          </a:xfrm>
          <a:prstGeom prst="rect">
            <a:avLst/>
          </a:prstGeom>
          <a:noFill/>
        </p:spPr>
        <p:txBody>
          <a:bodyPr wrap="none" rtlCol="0">
            <a:spAutoFit/>
          </a:bodyPr>
          <a:lstStyle/>
          <a:p>
            <a:r>
              <a:rPr lang="en-US" sz="3600" smtClean="0"/>
              <a:t>x</a:t>
            </a:r>
            <a:endParaRPr lang="en-US" sz="3600"/>
          </a:p>
        </p:txBody>
      </p:sp>
      <mc:AlternateContent xmlns:mc="http://schemas.openxmlformats.org/markup-compatibility/2006" xmlns:a14="http://schemas.microsoft.com/office/drawing/2010/main">
        <mc:Choice Requires="a14">
          <p:sp>
            <p:nvSpPr>
              <p:cNvPr id="40" name="TextBox 39"/>
              <p:cNvSpPr txBox="1"/>
              <p:nvPr/>
            </p:nvSpPr>
            <p:spPr>
              <a:xfrm>
                <a:off x="3975900" y="5856350"/>
                <a:ext cx="833305" cy="559449"/>
              </a:xfrm>
              <a:prstGeom prst="rect">
                <a:avLst/>
              </a:prstGeom>
              <a:solidFill>
                <a:schemeClr val="bg2">
                  <a:lumMod val="50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975900" y="5856350"/>
                <a:ext cx="833305" cy="559449"/>
              </a:xfrm>
              <a:prstGeom prst="rect">
                <a:avLst/>
              </a:prstGeom>
              <a:blipFill rotWithShape="0">
                <a:blip r:embed="rId4"/>
                <a:stretch>
                  <a:fillRect/>
                </a:stretch>
              </a:blipFill>
              <a:ln w="19050">
                <a:solidFill>
                  <a:schemeClr val="tx1"/>
                </a:solidFill>
              </a:ln>
            </p:spPr>
            <p:txBody>
              <a:bodyPr/>
              <a:lstStyle/>
              <a:p>
                <a:r>
                  <a:rPr lang="en-US">
                    <a:noFill/>
                  </a:rPr>
                  <a:t> </a:t>
                </a:r>
              </a:p>
            </p:txBody>
          </p:sp>
        </mc:Fallback>
      </mc:AlternateContent>
      <p:sp>
        <p:nvSpPr>
          <p:cNvPr id="41" name="TextBox 40"/>
          <p:cNvSpPr txBox="1"/>
          <p:nvPr/>
        </p:nvSpPr>
        <p:spPr>
          <a:xfrm>
            <a:off x="5118983" y="2564288"/>
            <a:ext cx="413896" cy="646331"/>
          </a:xfrm>
          <a:prstGeom prst="rect">
            <a:avLst/>
          </a:prstGeom>
          <a:noFill/>
        </p:spPr>
        <p:txBody>
          <a:bodyPr wrap="none" rtlCol="0">
            <a:spAutoFit/>
          </a:bodyPr>
          <a:lstStyle/>
          <a:p>
            <a:r>
              <a:rPr lang="en-US" sz="3600" dirty="0"/>
              <a:t>=</a:t>
            </a:r>
          </a:p>
        </p:txBody>
      </p:sp>
      <p:sp>
        <p:nvSpPr>
          <p:cNvPr id="42" name="TextBox 41"/>
          <p:cNvSpPr txBox="1"/>
          <p:nvPr/>
        </p:nvSpPr>
        <p:spPr>
          <a:xfrm>
            <a:off x="5122388" y="3822297"/>
            <a:ext cx="413896" cy="646331"/>
          </a:xfrm>
          <a:prstGeom prst="rect">
            <a:avLst/>
          </a:prstGeom>
          <a:noFill/>
        </p:spPr>
        <p:txBody>
          <a:bodyPr wrap="none" rtlCol="0">
            <a:spAutoFit/>
          </a:bodyPr>
          <a:lstStyle/>
          <a:p>
            <a:r>
              <a:rPr lang="en-US" sz="3600" dirty="0"/>
              <a:t>=</a:t>
            </a:r>
          </a:p>
        </p:txBody>
      </p:sp>
      <p:sp>
        <p:nvSpPr>
          <p:cNvPr id="43" name="TextBox 42"/>
          <p:cNvSpPr txBox="1"/>
          <p:nvPr/>
        </p:nvSpPr>
        <p:spPr>
          <a:xfrm>
            <a:off x="5118983" y="5697238"/>
            <a:ext cx="413896" cy="646331"/>
          </a:xfrm>
          <a:prstGeom prst="rect">
            <a:avLst/>
          </a:prstGeom>
          <a:noFill/>
        </p:spPr>
        <p:txBody>
          <a:bodyPr wrap="none" rtlCol="0">
            <a:spAutoFit/>
          </a:bodyPr>
          <a:lstStyle/>
          <a:p>
            <a:r>
              <a:rPr lang="en-US" sz="3600" dirty="0"/>
              <a:t>=</a:t>
            </a:r>
          </a:p>
        </p:txBody>
      </p:sp>
      <p:graphicFrame>
        <p:nvGraphicFramePr>
          <p:cNvPr id="44" name="Content Placeholder 12"/>
          <p:cNvGraphicFramePr>
            <a:graphicFrameLocks/>
          </p:cNvGraphicFramePr>
          <p:nvPr>
            <p:extLst>
              <p:ext uri="{D42A27DB-BD31-4B8C-83A1-F6EECF244321}">
                <p14:modId xmlns:p14="http://schemas.microsoft.com/office/powerpoint/2010/main" val="2748526303"/>
              </p:ext>
            </p:extLst>
          </p:nvPr>
        </p:nvGraphicFramePr>
        <p:xfrm>
          <a:off x="8697152" y="2327089"/>
          <a:ext cx="1841580" cy="1188717"/>
        </p:xfrm>
        <a:graphic>
          <a:graphicData uri="http://schemas.openxmlformats.org/drawingml/2006/table">
            <a:tbl>
              <a:tblPr>
                <a:tableStyleId>{284E427A-3D55-4303-BF80-6455036E1DE7}</a:tableStyleId>
              </a:tblPr>
              <a:tblGrid>
                <a:gridCol w="141660"/>
                <a:gridCol w="141660"/>
                <a:gridCol w="141660"/>
                <a:gridCol w="141660"/>
                <a:gridCol w="141660"/>
                <a:gridCol w="141660"/>
                <a:gridCol w="141660"/>
                <a:gridCol w="141660"/>
                <a:gridCol w="141660"/>
                <a:gridCol w="141660"/>
                <a:gridCol w="141660"/>
                <a:gridCol w="141660"/>
                <a:gridCol w="141660"/>
              </a:tblGrid>
              <a:tr h="190189">
                <a:tc gridSpan="13">
                  <a:txBody>
                    <a:bodyPr/>
                    <a:lstStyle/>
                    <a:p>
                      <a:pPr algn="ctr"/>
                      <a:r>
                        <a:rPr lang="en-US" sz="800" b="1" dirty="0" smtClean="0"/>
                        <a:t>Assessor 1</a:t>
                      </a:r>
                      <a:endParaRPr lang="en-US" sz="800" b="1" dirty="0"/>
                    </a:p>
                  </a:txBody>
                  <a:tcPr marL="58130" marR="58130" marT="29063" marB="29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816">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400" b="0" dirty="0"/>
                    </a:p>
                  </a:txBody>
                  <a:tcPr marL="58130" marR="58130"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45" name="Content Placeholder 12"/>
          <p:cNvGraphicFramePr>
            <a:graphicFrameLocks/>
          </p:cNvGraphicFramePr>
          <p:nvPr>
            <p:extLst>
              <p:ext uri="{D42A27DB-BD31-4B8C-83A1-F6EECF244321}">
                <p14:modId xmlns:p14="http://schemas.microsoft.com/office/powerpoint/2010/main" val="4051538582"/>
              </p:ext>
            </p:extLst>
          </p:nvPr>
        </p:nvGraphicFramePr>
        <p:xfrm>
          <a:off x="8697152" y="3649998"/>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2</a:t>
                      </a:r>
                      <a:endParaRPr lang="en-US" sz="800" b="1" dirty="0"/>
                    </a:p>
                  </a:txBody>
                  <a:tcPr marL="58128" marR="58128" marT="29063" marB="29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graphicFrame>
        <p:nvGraphicFramePr>
          <p:cNvPr id="46" name="Content Placeholder 12"/>
          <p:cNvGraphicFramePr>
            <a:graphicFrameLocks/>
          </p:cNvGraphicFramePr>
          <p:nvPr>
            <p:extLst>
              <p:ext uri="{D42A27DB-BD31-4B8C-83A1-F6EECF244321}">
                <p14:modId xmlns:p14="http://schemas.microsoft.com/office/powerpoint/2010/main" val="1754012979"/>
              </p:ext>
            </p:extLst>
          </p:nvPr>
        </p:nvGraphicFramePr>
        <p:xfrm>
          <a:off x="8697152" y="5499678"/>
          <a:ext cx="1841528" cy="1188723"/>
        </p:xfrm>
        <a:graphic>
          <a:graphicData uri="http://schemas.openxmlformats.org/drawingml/2006/table">
            <a:tbl>
              <a:tblPr>
                <a:tableStyleId>{284E427A-3D55-4303-BF80-6455036E1DE7}</a:tableStyleId>
              </a:tblPr>
              <a:tblGrid>
                <a:gridCol w="141656"/>
                <a:gridCol w="141656"/>
                <a:gridCol w="141656"/>
                <a:gridCol w="141656"/>
                <a:gridCol w="141656"/>
                <a:gridCol w="141656"/>
                <a:gridCol w="141656"/>
                <a:gridCol w="141656"/>
                <a:gridCol w="141656"/>
                <a:gridCol w="141656"/>
                <a:gridCol w="141656"/>
                <a:gridCol w="141656"/>
                <a:gridCol w="141656"/>
              </a:tblGrid>
              <a:tr h="190203">
                <a:tc gridSpan="13">
                  <a:txBody>
                    <a:bodyPr/>
                    <a:lstStyle/>
                    <a:p>
                      <a:pPr algn="ctr"/>
                      <a:r>
                        <a:rPr lang="en-US" sz="800" b="1" dirty="0" smtClean="0"/>
                        <a:t>Assessor 8</a:t>
                      </a:r>
                      <a:endParaRPr lang="en-US" sz="800" b="1" dirty="0"/>
                    </a:p>
                  </a:txBody>
                  <a:tcPr marL="58128" marR="58128" marT="29063" marB="2906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r h="124815">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endParaRPr lang="en-US" sz="400" b="0" dirty="0"/>
                    </a:p>
                  </a:txBody>
                  <a:tcPr marL="58128" marR="58128" marT="29063" marB="2906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bl>
          </a:graphicData>
        </a:graphic>
      </p:graphicFrame>
      <p:sp>
        <p:nvSpPr>
          <p:cNvPr id="47" name="Oval 46"/>
          <p:cNvSpPr>
            <a:spLocks noChangeAspect="1"/>
          </p:cNvSpPr>
          <p:nvPr/>
        </p:nvSpPr>
        <p:spPr>
          <a:xfrm>
            <a:off x="9578244" y="4908370"/>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9578244" y="5116581"/>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9578244" y="5324793"/>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11086487" y="2580930"/>
                <a:ext cx="832407" cy="83099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5400" i="1" smtClean="0">
                              <a:solidFill>
                                <a:schemeClr val="accent3">
                                  <a:lumMod val="75000"/>
                                </a:schemeClr>
                              </a:solidFill>
                              <a:latin typeface="Cambria Math" panose="02040503050406030204" pitchFamily="18" charset="0"/>
                            </a:rPr>
                          </m:ctrlPr>
                        </m:sSubPr>
                        <m:e>
                          <m:r>
                            <a:rPr lang="en-US" sz="5400" b="0" i="1" smtClean="0">
                              <a:solidFill>
                                <a:schemeClr val="accent3">
                                  <a:lumMod val="75000"/>
                                </a:schemeClr>
                              </a:solidFill>
                              <a:latin typeface="Cambria Math" charset="0"/>
                            </a:rPr>
                            <m:t>𝑍</m:t>
                          </m:r>
                        </m:e>
                        <m:sub>
                          <m:r>
                            <a:rPr lang="en-US" sz="5400" b="0" i="1" smtClean="0">
                              <a:solidFill>
                                <a:schemeClr val="accent3">
                                  <a:lumMod val="75000"/>
                                </a:schemeClr>
                              </a:solidFill>
                              <a:latin typeface="Cambria Math" charset="0"/>
                            </a:rPr>
                            <m:t>1</m:t>
                          </m:r>
                        </m:sub>
                      </m:sSub>
                    </m:oMath>
                  </m:oMathPara>
                </a14:m>
                <a:endParaRPr lang="en-US" sz="5400" dirty="0">
                  <a:solidFill>
                    <a:schemeClr val="accent3">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086487" y="2580930"/>
                <a:ext cx="832407" cy="83099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1078472" y="3847086"/>
                <a:ext cx="848437" cy="83099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5400" i="1" smtClean="0">
                              <a:solidFill>
                                <a:schemeClr val="accent2">
                                  <a:lumMod val="75000"/>
                                </a:schemeClr>
                              </a:solidFill>
                              <a:latin typeface="Cambria Math" panose="02040503050406030204" pitchFamily="18" charset="0"/>
                            </a:rPr>
                          </m:ctrlPr>
                        </m:sSubPr>
                        <m:e>
                          <m:r>
                            <a:rPr lang="en-US" sz="5400" b="0" i="1" smtClean="0">
                              <a:solidFill>
                                <a:schemeClr val="accent2">
                                  <a:lumMod val="75000"/>
                                </a:schemeClr>
                              </a:solidFill>
                              <a:latin typeface="Cambria Math" charset="0"/>
                            </a:rPr>
                            <m:t>𝑍</m:t>
                          </m:r>
                        </m:e>
                        <m:sub>
                          <m:r>
                            <a:rPr lang="en-US" sz="5400" b="0" i="1" smtClean="0">
                              <a:solidFill>
                                <a:schemeClr val="accent2">
                                  <a:lumMod val="75000"/>
                                </a:schemeClr>
                              </a:solidFill>
                              <a:latin typeface="Cambria Math" charset="0"/>
                            </a:rPr>
                            <m:t>2</m:t>
                          </m:r>
                        </m:sub>
                      </m:sSub>
                    </m:oMath>
                  </m:oMathPara>
                </a14:m>
                <a:endParaRPr lang="en-US" sz="5400" dirty="0">
                  <a:solidFill>
                    <a:schemeClr val="accent2">
                      <a:lumMod val="75000"/>
                    </a:schemeClr>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1078472" y="3847086"/>
                <a:ext cx="848437" cy="8309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1078472" y="5697238"/>
                <a:ext cx="848437" cy="83099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
                        <m:sSubPr>
                          <m:ctrlPr>
                            <a:rPr lang="en-US" sz="5400" i="1" smtClean="0">
                              <a:solidFill>
                                <a:schemeClr val="tx2">
                                  <a:lumMod val="75000"/>
                                  <a:lumOff val="25000"/>
                                </a:schemeClr>
                              </a:solidFill>
                              <a:latin typeface="Cambria Math" panose="02040503050406030204" pitchFamily="18" charset="0"/>
                            </a:rPr>
                          </m:ctrlPr>
                        </m:sSubPr>
                        <m:e>
                          <m:r>
                            <a:rPr lang="en-US" sz="5400" b="0" i="1" smtClean="0">
                              <a:solidFill>
                                <a:schemeClr val="tx2">
                                  <a:lumMod val="75000"/>
                                  <a:lumOff val="25000"/>
                                </a:schemeClr>
                              </a:solidFill>
                              <a:latin typeface="Cambria Math" charset="0"/>
                            </a:rPr>
                            <m:t>𝑍</m:t>
                          </m:r>
                        </m:e>
                        <m:sub>
                          <m:r>
                            <a:rPr lang="en-US" sz="5400" b="0" i="1" smtClean="0">
                              <a:solidFill>
                                <a:schemeClr val="tx2">
                                  <a:lumMod val="75000"/>
                                  <a:lumOff val="25000"/>
                                </a:schemeClr>
                              </a:solidFill>
                              <a:latin typeface="Cambria Math" charset="0"/>
                            </a:rPr>
                            <m:t>8</m:t>
                          </m:r>
                        </m:sub>
                      </m:sSub>
                    </m:oMath>
                  </m:oMathPara>
                </a14:m>
                <a:endParaRPr lang="en-US" sz="5400" dirty="0">
                  <a:solidFill>
                    <a:schemeClr val="tx2">
                      <a:lumMod val="75000"/>
                      <a:lumOff val="25000"/>
                    </a:schemeClr>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1078472" y="5697238"/>
                <a:ext cx="848437" cy="830997"/>
              </a:xfrm>
              <a:prstGeom prst="rect">
                <a:avLst/>
              </a:prstGeom>
              <a:blipFill rotWithShape="0">
                <a:blip r:embed="rId7"/>
                <a:stretch>
                  <a:fillRect/>
                </a:stretch>
              </a:blipFill>
            </p:spPr>
            <p:txBody>
              <a:bodyPr/>
              <a:lstStyle/>
              <a:p>
                <a:r>
                  <a:rPr lang="en-US">
                    <a:noFill/>
                  </a:rPr>
                  <a:t> </a:t>
                </a:r>
              </a:p>
            </p:txBody>
          </p:sp>
        </mc:Fallback>
      </mc:AlternateContent>
      <p:cxnSp>
        <p:nvCxnSpPr>
          <p:cNvPr id="28" name="Straight Connector 27"/>
          <p:cNvCxnSpPr/>
          <p:nvPr/>
        </p:nvCxnSpPr>
        <p:spPr>
          <a:xfrm>
            <a:off x="6929141" y="2482345"/>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43341" y="2939545"/>
            <a:ext cx="1371600" cy="0"/>
          </a:xfrm>
          <a:prstGeom prst="line">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29141" y="3717889"/>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3341" y="4175089"/>
            <a:ext cx="1371600" cy="0"/>
          </a:xfrm>
          <a:prstGeom prst="line">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29141" y="5527942"/>
            <a:ext cx="0" cy="914400"/>
          </a:xfrm>
          <a:prstGeom prst="line">
            <a:avLst/>
          </a:prstGeom>
          <a:ln w="3810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243341" y="5985142"/>
            <a:ext cx="1371600" cy="0"/>
          </a:xfrm>
          <a:prstGeom prst="line">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25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37" grpId="0"/>
      <p:bldP spid="38" grpId="0" animBg="1"/>
      <p:bldP spid="39" grpId="0"/>
      <p:bldP spid="40" grpId="0" animBg="1"/>
      <p:bldP spid="41" grpId="0"/>
      <p:bldP spid="42" grpId="0"/>
      <p:bldP spid="43" grpId="0"/>
      <p:bldP spid="47" grpId="0" animBg="1"/>
      <p:bldP spid="48" grpId="0" animBg="1"/>
      <p:bldP spid="49" grpId="0" animBg="1"/>
      <p:bldP spid="9" grpId="0"/>
      <p:bldP spid="50" grpId="0"/>
      <p:bldP spid="5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9040" y="2459475"/>
            <a:ext cx="10513921" cy="1126124"/>
            <a:chOff x="-205991" y="2425659"/>
            <a:chExt cx="10513921" cy="1126124"/>
          </a:xfrm>
        </p:grpSpPr>
        <p:pic>
          <p:nvPicPr>
            <p:cNvPr id="13" name="Picture 12"/>
            <p:cNvPicPr>
              <a:picLocks noChangeAspect="1"/>
            </p:cNvPicPr>
            <p:nvPr/>
          </p:nvPicPr>
          <p:blipFill>
            <a:blip r:embed="rId2"/>
            <a:stretch>
              <a:fillRect/>
            </a:stretch>
          </p:blipFill>
          <p:spPr>
            <a:xfrm>
              <a:off x="-205991" y="2425659"/>
              <a:ext cx="1371600" cy="1125573"/>
            </a:xfrm>
            <a:prstGeom prst="rect">
              <a:avLst/>
            </a:prstGeom>
          </p:spPr>
        </p:pic>
        <p:pic>
          <p:nvPicPr>
            <p:cNvPr id="14" name="Picture 13"/>
            <p:cNvPicPr>
              <a:picLocks noChangeAspect="1"/>
            </p:cNvPicPr>
            <p:nvPr/>
          </p:nvPicPr>
          <p:blipFill>
            <a:blip r:embed="rId3"/>
            <a:stretch>
              <a:fillRect/>
            </a:stretch>
          </p:blipFill>
          <p:spPr>
            <a:xfrm>
              <a:off x="1101564" y="2425659"/>
              <a:ext cx="1371600" cy="1126124"/>
            </a:xfrm>
            <a:prstGeom prst="rect">
              <a:avLst/>
            </a:prstGeom>
          </p:spPr>
        </p:pic>
        <p:pic>
          <p:nvPicPr>
            <p:cNvPr id="20" name="Picture 19"/>
            <p:cNvPicPr>
              <a:picLocks noChangeAspect="1"/>
            </p:cNvPicPr>
            <p:nvPr/>
          </p:nvPicPr>
          <p:blipFill>
            <a:blip r:embed="rId4"/>
            <a:stretch>
              <a:fillRect/>
            </a:stretch>
          </p:blipFill>
          <p:spPr>
            <a:xfrm>
              <a:off x="2409115" y="2425659"/>
              <a:ext cx="1371600" cy="1123055"/>
            </a:xfrm>
            <a:prstGeom prst="rect">
              <a:avLst/>
            </a:prstGeom>
          </p:spPr>
        </p:pic>
        <p:pic>
          <p:nvPicPr>
            <p:cNvPr id="21" name="Picture 20"/>
            <p:cNvPicPr>
              <a:picLocks noChangeAspect="1"/>
            </p:cNvPicPr>
            <p:nvPr/>
          </p:nvPicPr>
          <p:blipFill>
            <a:blip r:embed="rId5"/>
            <a:stretch>
              <a:fillRect/>
            </a:stretch>
          </p:blipFill>
          <p:spPr>
            <a:xfrm>
              <a:off x="3716686" y="2425659"/>
              <a:ext cx="1371600" cy="1123610"/>
            </a:xfrm>
            <a:prstGeom prst="rect">
              <a:avLst/>
            </a:prstGeom>
          </p:spPr>
        </p:pic>
        <p:pic>
          <p:nvPicPr>
            <p:cNvPr id="22" name="Picture 21"/>
            <p:cNvPicPr>
              <a:picLocks noChangeAspect="1"/>
            </p:cNvPicPr>
            <p:nvPr/>
          </p:nvPicPr>
          <p:blipFill>
            <a:blip r:embed="rId6"/>
            <a:stretch>
              <a:fillRect/>
            </a:stretch>
          </p:blipFill>
          <p:spPr>
            <a:xfrm>
              <a:off x="5020709" y="2425659"/>
              <a:ext cx="1371600" cy="1125573"/>
            </a:xfrm>
            <a:prstGeom prst="rect">
              <a:avLst/>
            </a:prstGeom>
          </p:spPr>
        </p:pic>
        <p:pic>
          <p:nvPicPr>
            <p:cNvPr id="23" name="Picture 22"/>
            <p:cNvPicPr>
              <a:picLocks noChangeAspect="1"/>
            </p:cNvPicPr>
            <p:nvPr/>
          </p:nvPicPr>
          <p:blipFill>
            <a:blip r:embed="rId7"/>
            <a:stretch>
              <a:fillRect/>
            </a:stretch>
          </p:blipFill>
          <p:spPr>
            <a:xfrm>
              <a:off x="6331804" y="2425659"/>
              <a:ext cx="1371600" cy="1123055"/>
            </a:xfrm>
            <a:prstGeom prst="rect">
              <a:avLst/>
            </a:prstGeom>
          </p:spPr>
        </p:pic>
        <p:pic>
          <p:nvPicPr>
            <p:cNvPr id="24" name="Picture 23"/>
            <p:cNvPicPr>
              <a:picLocks noChangeAspect="1"/>
            </p:cNvPicPr>
            <p:nvPr/>
          </p:nvPicPr>
          <p:blipFill>
            <a:blip r:embed="rId8"/>
            <a:stretch>
              <a:fillRect/>
            </a:stretch>
          </p:blipFill>
          <p:spPr>
            <a:xfrm>
              <a:off x="7632300" y="2425659"/>
              <a:ext cx="1371600" cy="1123055"/>
            </a:xfrm>
            <a:prstGeom prst="rect">
              <a:avLst/>
            </a:prstGeom>
          </p:spPr>
        </p:pic>
        <p:pic>
          <p:nvPicPr>
            <p:cNvPr id="25" name="Picture 24"/>
            <p:cNvPicPr>
              <a:picLocks noChangeAspect="1"/>
            </p:cNvPicPr>
            <p:nvPr/>
          </p:nvPicPr>
          <p:blipFill>
            <a:blip r:embed="rId9"/>
            <a:stretch>
              <a:fillRect/>
            </a:stretch>
          </p:blipFill>
          <p:spPr>
            <a:xfrm>
              <a:off x="8936330" y="2425659"/>
              <a:ext cx="1371600" cy="1126124"/>
            </a:xfrm>
            <a:prstGeom prst="rect">
              <a:avLst/>
            </a:prstGeom>
          </p:spPr>
        </p:pic>
      </p:grpSp>
      <p:sp>
        <p:nvSpPr>
          <p:cNvPr id="2" name="Title 1"/>
          <p:cNvSpPr>
            <a:spLocks noGrp="1"/>
          </p:cNvSpPr>
          <p:nvPr>
            <p:ph type="title"/>
          </p:nvPr>
        </p:nvSpPr>
        <p:spPr/>
        <p:txBody>
          <a:bodyPr anchor="t"/>
          <a:lstStyle/>
          <a:p>
            <a:r>
              <a:rPr lang="en-US" sz="5400" dirty="0" smtClean="0"/>
              <a:t>MFA – Step 3</a:t>
            </a:r>
            <a:endParaRPr lang="en-US" sz="5400" dirty="0"/>
          </a:p>
        </p:txBody>
      </p:sp>
      <p:sp>
        <p:nvSpPr>
          <p:cNvPr id="3" name="Content Placeholder 2"/>
          <p:cNvSpPr>
            <a:spLocks noGrp="1"/>
          </p:cNvSpPr>
          <p:nvPr>
            <p:ph idx="1"/>
          </p:nvPr>
        </p:nvSpPr>
        <p:spPr/>
        <p:txBody>
          <a:bodyPr anchor="t">
            <a:normAutofit/>
          </a:bodyPr>
          <a:lstStyle/>
          <a:p>
            <a:r>
              <a:rPr lang="en-US" sz="2400" dirty="0" smtClean="0"/>
              <a:t>Concatenate normalized tables into one </a:t>
            </a:r>
            <a:r>
              <a:rPr lang="en-US" sz="2400" b="1" i="1" dirty="0" smtClean="0"/>
              <a:t>compromise</a:t>
            </a:r>
            <a:r>
              <a:rPr lang="en-US" sz="2400" dirty="0" smtClean="0"/>
              <a:t> table:</a:t>
            </a:r>
            <a:endParaRPr lang="en-US" sz="2400" dirty="0"/>
          </a:p>
        </p:txBody>
      </p:sp>
      <p:grpSp>
        <p:nvGrpSpPr>
          <p:cNvPr id="4" name="Group 3"/>
          <p:cNvGrpSpPr/>
          <p:nvPr/>
        </p:nvGrpSpPr>
        <p:grpSpPr>
          <a:xfrm>
            <a:off x="830076" y="2459750"/>
            <a:ext cx="10531848" cy="1125575"/>
            <a:chOff x="830076" y="2379504"/>
            <a:chExt cx="10531848" cy="1125575"/>
          </a:xfrm>
        </p:grpSpPr>
        <p:pic>
          <p:nvPicPr>
            <p:cNvPr id="5" name="Picture 4"/>
            <p:cNvPicPr>
              <a:picLocks noChangeAspect="1"/>
            </p:cNvPicPr>
            <p:nvPr/>
          </p:nvPicPr>
          <p:blipFill>
            <a:blip r:embed="rId10"/>
            <a:stretch>
              <a:fillRect/>
            </a:stretch>
          </p:blipFill>
          <p:spPr>
            <a:xfrm>
              <a:off x="830076" y="2379504"/>
              <a:ext cx="1371600" cy="1123055"/>
            </a:xfrm>
            <a:prstGeom prst="rect">
              <a:avLst/>
            </a:prstGeom>
          </p:spPr>
        </p:pic>
        <p:pic>
          <p:nvPicPr>
            <p:cNvPr id="6" name="Picture 5"/>
            <p:cNvPicPr>
              <a:picLocks noChangeAspect="1"/>
            </p:cNvPicPr>
            <p:nvPr/>
          </p:nvPicPr>
          <p:blipFill>
            <a:blip r:embed="rId11"/>
            <a:stretch>
              <a:fillRect/>
            </a:stretch>
          </p:blipFill>
          <p:spPr>
            <a:xfrm>
              <a:off x="2140469" y="2379504"/>
              <a:ext cx="1371600" cy="1125575"/>
            </a:xfrm>
            <a:prstGeom prst="rect">
              <a:avLst/>
            </a:prstGeom>
          </p:spPr>
        </p:pic>
        <p:pic>
          <p:nvPicPr>
            <p:cNvPr id="7" name="Picture 6"/>
            <p:cNvPicPr>
              <a:picLocks noChangeAspect="1"/>
            </p:cNvPicPr>
            <p:nvPr/>
          </p:nvPicPr>
          <p:blipFill>
            <a:blip r:embed="rId12"/>
            <a:stretch>
              <a:fillRect/>
            </a:stretch>
          </p:blipFill>
          <p:spPr>
            <a:xfrm>
              <a:off x="3450861" y="2379506"/>
              <a:ext cx="1371600" cy="1125573"/>
            </a:xfrm>
            <a:prstGeom prst="rect">
              <a:avLst/>
            </a:prstGeom>
          </p:spPr>
        </p:pic>
        <p:pic>
          <p:nvPicPr>
            <p:cNvPr id="15" name="Picture 14"/>
            <p:cNvPicPr>
              <a:picLocks noChangeAspect="1"/>
            </p:cNvPicPr>
            <p:nvPr/>
          </p:nvPicPr>
          <p:blipFill>
            <a:blip r:embed="rId13"/>
            <a:stretch>
              <a:fillRect/>
            </a:stretch>
          </p:blipFill>
          <p:spPr>
            <a:xfrm>
              <a:off x="4757090" y="2379506"/>
              <a:ext cx="1371600" cy="1125573"/>
            </a:xfrm>
            <a:prstGeom prst="rect">
              <a:avLst/>
            </a:prstGeom>
          </p:spPr>
        </p:pic>
        <p:pic>
          <p:nvPicPr>
            <p:cNvPr id="16" name="Picture 15"/>
            <p:cNvPicPr>
              <a:picLocks noChangeAspect="1"/>
            </p:cNvPicPr>
            <p:nvPr/>
          </p:nvPicPr>
          <p:blipFill>
            <a:blip r:embed="rId14"/>
            <a:stretch>
              <a:fillRect/>
            </a:stretch>
          </p:blipFill>
          <p:spPr>
            <a:xfrm>
              <a:off x="6063325" y="2379506"/>
              <a:ext cx="1371600" cy="1123055"/>
            </a:xfrm>
            <a:prstGeom prst="rect">
              <a:avLst/>
            </a:prstGeom>
          </p:spPr>
        </p:pic>
        <p:pic>
          <p:nvPicPr>
            <p:cNvPr id="17" name="Picture 16"/>
            <p:cNvPicPr>
              <a:picLocks noChangeAspect="1"/>
            </p:cNvPicPr>
            <p:nvPr/>
          </p:nvPicPr>
          <p:blipFill>
            <a:blip r:embed="rId15"/>
            <a:stretch>
              <a:fillRect/>
            </a:stretch>
          </p:blipFill>
          <p:spPr>
            <a:xfrm>
              <a:off x="7373709" y="2379506"/>
              <a:ext cx="1371600" cy="1125573"/>
            </a:xfrm>
            <a:prstGeom prst="rect">
              <a:avLst/>
            </a:prstGeom>
          </p:spPr>
        </p:pic>
        <p:pic>
          <p:nvPicPr>
            <p:cNvPr id="18" name="Picture 17"/>
            <p:cNvPicPr>
              <a:picLocks noChangeAspect="1"/>
            </p:cNvPicPr>
            <p:nvPr/>
          </p:nvPicPr>
          <p:blipFill>
            <a:blip r:embed="rId16"/>
            <a:stretch>
              <a:fillRect/>
            </a:stretch>
          </p:blipFill>
          <p:spPr>
            <a:xfrm>
              <a:off x="8679945" y="2379506"/>
              <a:ext cx="1371600" cy="1125573"/>
            </a:xfrm>
            <a:prstGeom prst="rect">
              <a:avLst/>
            </a:prstGeom>
          </p:spPr>
        </p:pic>
        <p:pic>
          <p:nvPicPr>
            <p:cNvPr id="19" name="Picture 18"/>
            <p:cNvPicPr>
              <a:picLocks noChangeAspect="1"/>
            </p:cNvPicPr>
            <p:nvPr/>
          </p:nvPicPr>
          <p:blipFill>
            <a:blip r:embed="rId17"/>
            <a:stretch>
              <a:fillRect/>
            </a:stretch>
          </p:blipFill>
          <p:spPr>
            <a:xfrm>
              <a:off x="9990324" y="2379506"/>
              <a:ext cx="1371600" cy="1125573"/>
            </a:xfrm>
            <a:prstGeom prst="rect">
              <a:avLst/>
            </a:prstGeom>
          </p:spPr>
        </p:pic>
      </p:grpSp>
    </p:spTree>
    <p:extLst>
      <p:ext uri="{BB962C8B-B14F-4D97-AF65-F5344CB8AC3E}">
        <p14:creationId xmlns:p14="http://schemas.microsoft.com/office/powerpoint/2010/main" val="13682890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this much data?</a:t>
            </a:r>
            <a:endParaRPr lang="en-US" dirty="0"/>
          </a:p>
        </p:txBody>
      </p:sp>
      <p:sp>
        <p:nvSpPr>
          <p:cNvPr id="3" name="Content Placeholder 2"/>
          <p:cNvSpPr>
            <a:spLocks noGrp="1"/>
          </p:cNvSpPr>
          <p:nvPr>
            <p:ph idx="1"/>
          </p:nvPr>
        </p:nvSpPr>
        <p:spPr/>
        <p:txBody>
          <a:bodyPr/>
          <a:lstStyle/>
          <a:p>
            <a:r>
              <a:rPr lang="en-US" dirty="0" smtClean="0"/>
              <a:t>Usually </a:t>
            </a:r>
            <a:endParaRPr lang="en-US" dirty="0"/>
          </a:p>
          <a:p>
            <a:pPr lvl="1"/>
            <a:r>
              <a:rPr lang="en-US" dirty="0" smtClean="0"/>
              <a:t>make it smaller</a:t>
            </a:r>
          </a:p>
          <a:p>
            <a:pPr lvl="1"/>
            <a:r>
              <a:rPr lang="en-US" dirty="0" smtClean="0"/>
              <a:t>more digestible</a:t>
            </a:r>
          </a:p>
          <a:p>
            <a:pPr lvl="1"/>
            <a:r>
              <a:rPr lang="en-US" dirty="0" smtClean="0"/>
              <a:t>easy to interpret</a:t>
            </a:r>
          </a:p>
          <a:p>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305763665"/>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0076" y="2459750"/>
            <a:ext cx="10531848" cy="1125575"/>
            <a:chOff x="830076" y="2379504"/>
            <a:chExt cx="10531848" cy="1125575"/>
          </a:xfrm>
        </p:grpSpPr>
        <p:pic>
          <p:nvPicPr>
            <p:cNvPr id="5" name="Picture 4"/>
            <p:cNvPicPr>
              <a:picLocks noChangeAspect="1"/>
            </p:cNvPicPr>
            <p:nvPr/>
          </p:nvPicPr>
          <p:blipFill>
            <a:blip r:embed="rId2"/>
            <a:stretch>
              <a:fillRect/>
            </a:stretch>
          </p:blipFill>
          <p:spPr>
            <a:xfrm>
              <a:off x="830076" y="2379504"/>
              <a:ext cx="1371600" cy="1123055"/>
            </a:xfrm>
            <a:prstGeom prst="rect">
              <a:avLst/>
            </a:prstGeom>
          </p:spPr>
        </p:pic>
        <p:pic>
          <p:nvPicPr>
            <p:cNvPr id="6" name="Picture 5"/>
            <p:cNvPicPr>
              <a:picLocks noChangeAspect="1"/>
            </p:cNvPicPr>
            <p:nvPr/>
          </p:nvPicPr>
          <p:blipFill>
            <a:blip r:embed="rId3"/>
            <a:stretch>
              <a:fillRect/>
            </a:stretch>
          </p:blipFill>
          <p:spPr>
            <a:xfrm>
              <a:off x="2140469" y="2379504"/>
              <a:ext cx="1371600" cy="1125575"/>
            </a:xfrm>
            <a:prstGeom prst="rect">
              <a:avLst/>
            </a:prstGeom>
          </p:spPr>
        </p:pic>
        <p:pic>
          <p:nvPicPr>
            <p:cNvPr id="7" name="Picture 6"/>
            <p:cNvPicPr>
              <a:picLocks noChangeAspect="1"/>
            </p:cNvPicPr>
            <p:nvPr/>
          </p:nvPicPr>
          <p:blipFill>
            <a:blip r:embed="rId4"/>
            <a:stretch>
              <a:fillRect/>
            </a:stretch>
          </p:blipFill>
          <p:spPr>
            <a:xfrm>
              <a:off x="3450861" y="2379506"/>
              <a:ext cx="1371600" cy="1125573"/>
            </a:xfrm>
            <a:prstGeom prst="rect">
              <a:avLst/>
            </a:prstGeom>
          </p:spPr>
        </p:pic>
        <p:pic>
          <p:nvPicPr>
            <p:cNvPr id="15" name="Picture 14"/>
            <p:cNvPicPr>
              <a:picLocks noChangeAspect="1"/>
            </p:cNvPicPr>
            <p:nvPr/>
          </p:nvPicPr>
          <p:blipFill>
            <a:blip r:embed="rId5"/>
            <a:stretch>
              <a:fillRect/>
            </a:stretch>
          </p:blipFill>
          <p:spPr>
            <a:xfrm>
              <a:off x="4757090" y="2379506"/>
              <a:ext cx="1371600" cy="1125573"/>
            </a:xfrm>
            <a:prstGeom prst="rect">
              <a:avLst/>
            </a:prstGeom>
          </p:spPr>
        </p:pic>
        <p:pic>
          <p:nvPicPr>
            <p:cNvPr id="16" name="Picture 15"/>
            <p:cNvPicPr>
              <a:picLocks noChangeAspect="1"/>
            </p:cNvPicPr>
            <p:nvPr/>
          </p:nvPicPr>
          <p:blipFill>
            <a:blip r:embed="rId6"/>
            <a:stretch>
              <a:fillRect/>
            </a:stretch>
          </p:blipFill>
          <p:spPr>
            <a:xfrm>
              <a:off x="6063325" y="2379506"/>
              <a:ext cx="1371600" cy="1123055"/>
            </a:xfrm>
            <a:prstGeom prst="rect">
              <a:avLst/>
            </a:prstGeom>
          </p:spPr>
        </p:pic>
        <p:pic>
          <p:nvPicPr>
            <p:cNvPr id="17" name="Picture 16"/>
            <p:cNvPicPr>
              <a:picLocks noChangeAspect="1"/>
            </p:cNvPicPr>
            <p:nvPr/>
          </p:nvPicPr>
          <p:blipFill>
            <a:blip r:embed="rId7"/>
            <a:stretch>
              <a:fillRect/>
            </a:stretch>
          </p:blipFill>
          <p:spPr>
            <a:xfrm>
              <a:off x="7373709" y="2379506"/>
              <a:ext cx="1371600" cy="1125573"/>
            </a:xfrm>
            <a:prstGeom prst="rect">
              <a:avLst/>
            </a:prstGeom>
          </p:spPr>
        </p:pic>
        <p:pic>
          <p:nvPicPr>
            <p:cNvPr id="18" name="Picture 17"/>
            <p:cNvPicPr>
              <a:picLocks noChangeAspect="1"/>
            </p:cNvPicPr>
            <p:nvPr/>
          </p:nvPicPr>
          <p:blipFill>
            <a:blip r:embed="rId8"/>
            <a:stretch>
              <a:fillRect/>
            </a:stretch>
          </p:blipFill>
          <p:spPr>
            <a:xfrm>
              <a:off x="8679945" y="2379506"/>
              <a:ext cx="1371600" cy="1125573"/>
            </a:xfrm>
            <a:prstGeom prst="rect">
              <a:avLst/>
            </a:prstGeom>
          </p:spPr>
        </p:pic>
        <p:pic>
          <p:nvPicPr>
            <p:cNvPr id="19" name="Picture 18"/>
            <p:cNvPicPr>
              <a:picLocks noChangeAspect="1"/>
            </p:cNvPicPr>
            <p:nvPr/>
          </p:nvPicPr>
          <p:blipFill>
            <a:blip r:embed="rId9"/>
            <a:stretch>
              <a:fillRect/>
            </a:stretch>
          </p:blipFill>
          <p:spPr>
            <a:xfrm>
              <a:off x="9990324" y="2379506"/>
              <a:ext cx="1371600" cy="1125573"/>
            </a:xfrm>
            <a:prstGeom prst="rect">
              <a:avLst/>
            </a:prstGeom>
          </p:spPr>
        </p:pic>
      </p:grpSp>
      <p:grpSp>
        <p:nvGrpSpPr>
          <p:cNvPr id="12" name="Group 11"/>
          <p:cNvGrpSpPr/>
          <p:nvPr/>
        </p:nvGrpSpPr>
        <p:grpSpPr>
          <a:xfrm>
            <a:off x="839040" y="2459475"/>
            <a:ext cx="10513921" cy="1126124"/>
            <a:chOff x="-205991" y="2425659"/>
            <a:chExt cx="10513921" cy="1126124"/>
          </a:xfrm>
        </p:grpSpPr>
        <p:pic>
          <p:nvPicPr>
            <p:cNvPr id="13" name="Picture 12"/>
            <p:cNvPicPr>
              <a:picLocks noChangeAspect="1"/>
            </p:cNvPicPr>
            <p:nvPr/>
          </p:nvPicPr>
          <p:blipFill>
            <a:blip r:embed="rId10"/>
            <a:stretch>
              <a:fillRect/>
            </a:stretch>
          </p:blipFill>
          <p:spPr>
            <a:xfrm>
              <a:off x="-205991" y="2425659"/>
              <a:ext cx="1371600" cy="1125573"/>
            </a:xfrm>
            <a:prstGeom prst="rect">
              <a:avLst/>
            </a:prstGeom>
          </p:spPr>
        </p:pic>
        <p:pic>
          <p:nvPicPr>
            <p:cNvPr id="14" name="Picture 13"/>
            <p:cNvPicPr>
              <a:picLocks noChangeAspect="1"/>
            </p:cNvPicPr>
            <p:nvPr/>
          </p:nvPicPr>
          <p:blipFill>
            <a:blip r:embed="rId11"/>
            <a:stretch>
              <a:fillRect/>
            </a:stretch>
          </p:blipFill>
          <p:spPr>
            <a:xfrm>
              <a:off x="1101564" y="2425659"/>
              <a:ext cx="1371600" cy="1126124"/>
            </a:xfrm>
            <a:prstGeom prst="rect">
              <a:avLst/>
            </a:prstGeom>
          </p:spPr>
        </p:pic>
        <p:pic>
          <p:nvPicPr>
            <p:cNvPr id="20" name="Picture 19"/>
            <p:cNvPicPr>
              <a:picLocks noChangeAspect="1"/>
            </p:cNvPicPr>
            <p:nvPr/>
          </p:nvPicPr>
          <p:blipFill>
            <a:blip r:embed="rId12"/>
            <a:stretch>
              <a:fillRect/>
            </a:stretch>
          </p:blipFill>
          <p:spPr>
            <a:xfrm>
              <a:off x="2409115" y="2425659"/>
              <a:ext cx="1371600" cy="1123055"/>
            </a:xfrm>
            <a:prstGeom prst="rect">
              <a:avLst/>
            </a:prstGeom>
          </p:spPr>
        </p:pic>
        <p:pic>
          <p:nvPicPr>
            <p:cNvPr id="21" name="Picture 20"/>
            <p:cNvPicPr>
              <a:picLocks noChangeAspect="1"/>
            </p:cNvPicPr>
            <p:nvPr/>
          </p:nvPicPr>
          <p:blipFill>
            <a:blip r:embed="rId13"/>
            <a:stretch>
              <a:fillRect/>
            </a:stretch>
          </p:blipFill>
          <p:spPr>
            <a:xfrm>
              <a:off x="3716686" y="2425659"/>
              <a:ext cx="1371600" cy="1123610"/>
            </a:xfrm>
            <a:prstGeom prst="rect">
              <a:avLst/>
            </a:prstGeom>
          </p:spPr>
        </p:pic>
        <p:pic>
          <p:nvPicPr>
            <p:cNvPr id="22" name="Picture 21"/>
            <p:cNvPicPr>
              <a:picLocks noChangeAspect="1"/>
            </p:cNvPicPr>
            <p:nvPr/>
          </p:nvPicPr>
          <p:blipFill>
            <a:blip r:embed="rId14"/>
            <a:stretch>
              <a:fillRect/>
            </a:stretch>
          </p:blipFill>
          <p:spPr>
            <a:xfrm>
              <a:off x="5020709" y="2425659"/>
              <a:ext cx="1371600" cy="1125573"/>
            </a:xfrm>
            <a:prstGeom prst="rect">
              <a:avLst/>
            </a:prstGeom>
          </p:spPr>
        </p:pic>
        <p:pic>
          <p:nvPicPr>
            <p:cNvPr id="23" name="Picture 22"/>
            <p:cNvPicPr>
              <a:picLocks noChangeAspect="1"/>
            </p:cNvPicPr>
            <p:nvPr/>
          </p:nvPicPr>
          <p:blipFill>
            <a:blip r:embed="rId15"/>
            <a:stretch>
              <a:fillRect/>
            </a:stretch>
          </p:blipFill>
          <p:spPr>
            <a:xfrm>
              <a:off x="6331804" y="2425659"/>
              <a:ext cx="1371600" cy="1123055"/>
            </a:xfrm>
            <a:prstGeom prst="rect">
              <a:avLst/>
            </a:prstGeom>
          </p:spPr>
        </p:pic>
        <p:pic>
          <p:nvPicPr>
            <p:cNvPr id="24" name="Picture 23"/>
            <p:cNvPicPr>
              <a:picLocks noChangeAspect="1"/>
            </p:cNvPicPr>
            <p:nvPr/>
          </p:nvPicPr>
          <p:blipFill>
            <a:blip r:embed="rId16"/>
            <a:stretch>
              <a:fillRect/>
            </a:stretch>
          </p:blipFill>
          <p:spPr>
            <a:xfrm>
              <a:off x="7632300" y="2425659"/>
              <a:ext cx="1371600" cy="1123055"/>
            </a:xfrm>
            <a:prstGeom prst="rect">
              <a:avLst/>
            </a:prstGeom>
          </p:spPr>
        </p:pic>
        <p:pic>
          <p:nvPicPr>
            <p:cNvPr id="25" name="Picture 24"/>
            <p:cNvPicPr>
              <a:picLocks noChangeAspect="1"/>
            </p:cNvPicPr>
            <p:nvPr/>
          </p:nvPicPr>
          <p:blipFill>
            <a:blip r:embed="rId17"/>
            <a:stretch>
              <a:fillRect/>
            </a:stretch>
          </p:blipFill>
          <p:spPr>
            <a:xfrm>
              <a:off x="8936330" y="2425659"/>
              <a:ext cx="1371600" cy="1126124"/>
            </a:xfrm>
            <a:prstGeom prst="rect">
              <a:avLst/>
            </a:prstGeom>
          </p:spPr>
        </p:pic>
      </p:grpSp>
      <p:sp>
        <p:nvSpPr>
          <p:cNvPr id="2" name="Title 1"/>
          <p:cNvSpPr>
            <a:spLocks noGrp="1"/>
          </p:cNvSpPr>
          <p:nvPr>
            <p:ph type="title"/>
          </p:nvPr>
        </p:nvSpPr>
        <p:spPr/>
        <p:txBody>
          <a:bodyPr anchor="t"/>
          <a:lstStyle/>
          <a:p>
            <a:r>
              <a:rPr lang="en-US" sz="5400" dirty="0" smtClean="0"/>
              <a:t>MFA – Step 3</a:t>
            </a:r>
            <a:endParaRPr lang="en-US" sz="5400" dirty="0"/>
          </a:p>
        </p:txBody>
      </p:sp>
      <p:sp>
        <p:nvSpPr>
          <p:cNvPr id="3" name="Content Placeholder 2"/>
          <p:cNvSpPr>
            <a:spLocks noGrp="1"/>
          </p:cNvSpPr>
          <p:nvPr>
            <p:ph idx="1"/>
          </p:nvPr>
        </p:nvSpPr>
        <p:spPr/>
        <p:txBody>
          <a:bodyPr anchor="t">
            <a:normAutofit/>
          </a:bodyPr>
          <a:lstStyle/>
          <a:p>
            <a:r>
              <a:rPr lang="en-US" sz="2400" dirty="0" smtClean="0"/>
              <a:t>Concatenate normalized tables into one </a:t>
            </a:r>
            <a:r>
              <a:rPr lang="en-US" sz="2400" b="1" i="1" dirty="0" smtClean="0"/>
              <a:t>compromise</a:t>
            </a:r>
            <a:r>
              <a:rPr lang="en-US" sz="2400" dirty="0" smtClean="0"/>
              <a:t> table:</a:t>
            </a:r>
            <a:endParaRPr lang="en-US" sz="2400" dirty="0"/>
          </a:p>
        </p:txBody>
      </p:sp>
    </p:spTree>
    <p:extLst>
      <p:ext uri="{BB962C8B-B14F-4D97-AF65-F5344CB8AC3E}">
        <p14:creationId xmlns:p14="http://schemas.microsoft.com/office/powerpoint/2010/main" val="270109183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0076" y="2459750"/>
            <a:ext cx="10531848" cy="1125575"/>
            <a:chOff x="830076" y="2379504"/>
            <a:chExt cx="10531848" cy="1125575"/>
          </a:xfrm>
        </p:grpSpPr>
        <p:pic>
          <p:nvPicPr>
            <p:cNvPr id="5" name="Picture 4"/>
            <p:cNvPicPr>
              <a:picLocks noChangeAspect="1"/>
            </p:cNvPicPr>
            <p:nvPr/>
          </p:nvPicPr>
          <p:blipFill>
            <a:blip r:embed="rId2"/>
            <a:stretch>
              <a:fillRect/>
            </a:stretch>
          </p:blipFill>
          <p:spPr>
            <a:xfrm>
              <a:off x="830076" y="2379504"/>
              <a:ext cx="1371600" cy="1123055"/>
            </a:xfrm>
            <a:prstGeom prst="rect">
              <a:avLst/>
            </a:prstGeom>
          </p:spPr>
        </p:pic>
        <p:pic>
          <p:nvPicPr>
            <p:cNvPr id="6" name="Picture 5"/>
            <p:cNvPicPr>
              <a:picLocks noChangeAspect="1"/>
            </p:cNvPicPr>
            <p:nvPr/>
          </p:nvPicPr>
          <p:blipFill>
            <a:blip r:embed="rId3"/>
            <a:stretch>
              <a:fillRect/>
            </a:stretch>
          </p:blipFill>
          <p:spPr>
            <a:xfrm>
              <a:off x="2140469" y="2379504"/>
              <a:ext cx="1371600" cy="1125575"/>
            </a:xfrm>
            <a:prstGeom prst="rect">
              <a:avLst/>
            </a:prstGeom>
          </p:spPr>
        </p:pic>
        <p:pic>
          <p:nvPicPr>
            <p:cNvPr id="7" name="Picture 6"/>
            <p:cNvPicPr>
              <a:picLocks noChangeAspect="1"/>
            </p:cNvPicPr>
            <p:nvPr/>
          </p:nvPicPr>
          <p:blipFill>
            <a:blip r:embed="rId4"/>
            <a:stretch>
              <a:fillRect/>
            </a:stretch>
          </p:blipFill>
          <p:spPr>
            <a:xfrm>
              <a:off x="3450861" y="2379506"/>
              <a:ext cx="1371600" cy="1125573"/>
            </a:xfrm>
            <a:prstGeom prst="rect">
              <a:avLst/>
            </a:prstGeom>
          </p:spPr>
        </p:pic>
        <p:pic>
          <p:nvPicPr>
            <p:cNvPr id="15" name="Picture 14"/>
            <p:cNvPicPr>
              <a:picLocks noChangeAspect="1"/>
            </p:cNvPicPr>
            <p:nvPr/>
          </p:nvPicPr>
          <p:blipFill>
            <a:blip r:embed="rId5"/>
            <a:stretch>
              <a:fillRect/>
            </a:stretch>
          </p:blipFill>
          <p:spPr>
            <a:xfrm>
              <a:off x="4757090" y="2379506"/>
              <a:ext cx="1371600" cy="1125573"/>
            </a:xfrm>
            <a:prstGeom prst="rect">
              <a:avLst/>
            </a:prstGeom>
          </p:spPr>
        </p:pic>
        <p:pic>
          <p:nvPicPr>
            <p:cNvPr id="16" name="Picture 15"/>
            <p:cNvPicPr>
              <a:picLocks noChangeAspect="1"/>
            </p:cNvPicPr>
            <p:nvPr/>
          </p:nvPicPr>
          <p:blipFill>
            <a:blip r:embed="rId6"/>
            <a:stretch>
              <a:fillRect/>
            </a:stretch>
          </p:blipFill>
          <p:spPr>
            <a:xfrm>
              <a:off x="6063325" y="2379506"/>
              <a:ext cx="1371600" cy="1123055"/>
            </a:xfrm>
            <a:prstGeom prst="rect">
              <a:avLst/>
            </a:prstGeom>
          </p:spPr>
        </p:pic>
        <p:pic>
          <p:nvPicPr>
            <p:cNvPr id="17" name="Picture 16"/>
            <p:cNvPicPr>
              <a:picLocks noChangeAspect="1"/>
            </p:cNvPicPr>
            <p:nvPr/>
          </p:nvPicPr>
          <p:blipFill>
            <a:blip r:embed="rId7"/>
            <a:stretch>
              <a:fillRect/>
            </a:stretch>
          </p:blipFill>
          <p:spPr>
            <a:xfrm>
              <a:off x="7373709" y="2379506"/>
              <a:ext cx="1371600" cy="1125573"/>
            </a:xfrm>
            <a:prstGeom prst="rect">
              <a:avLst/>
            </a:prstGeom>
          </p:spPr>
        </p:pic>
        <p:pic>
          <p:nvPicPr>
            <p:cNvPr id="18" name="Picture 17"/>
            <p:cNvPicPr>
              <a:picLocks noChangeAspect="1"/>
            </p:cNvPicPr>
            <p:nvPr/>
          </p:nvPicPr>
          <p:blipFill>
            <a:blip r:embed="rId8"/>
            <a:stretch>
              <a:fillRect/>
            </a:stretch>
          </p:blipFill>
          <p:spPr>
            <a:xfrm>
              <a:off x="8679945" y="2379506"/>
              <a:ext cx="1371600" cy="1125573"/>
            </a:xfrm>
            <a:prstGeom prst="rect">
              <a:avLst/>
            </a:prstGeom>
          </p:spPr>
        </p:pic>
        <p:pic>
          <p:nvPicPr>
            <p:cNvPr id="19" name="Picture 18"/>
            <p:cNvPicPr>
              <a:picLocks noChangeAspect="1"/>
            </p:cNvPicPr>
            <p:nvPr/>
          </p:nvPicPr>
          <p:blipFill>
            <a:blip r:embed="rId9"/>
            <a:stretch>
              <a:fillRect/>
            </a:stretch>
          </p:blipFill>
          <p:spPr>
            <a:xfrm>
              <a:off x="9990324" y="2379506"/>
              <a:ext cx="1371600" cy="1125573"/>
            </a:xfrm>
            <a:prstGeom prst="rect">
              <a:avLst/>
            </a:prstGeom>
          </p:spPr>
        </p:pic>
      </p:grpSp>
      <p:grpSp>
        <p:nvGrpSpPr>
          <p:cNvPr id="12" name="Group 11"/>
          <p:cNvGrpSpPr/>
          <p:nvPr/>
        </p:nvGrpSpPr>
        <p:grpSpPr>
          <a:xfrm>
            <a:off x="839040" y="2459475"/>
            <a:ext cx="10513921" cy="1126124"/>
            <a:chOff x="-205991" y="2425659"/>
            <a:chExt cx="10513921" cy="1126124"/>
          </a:xfrm>
        </p:grpSpPr>
        <p:pic>
          <p:nvPicPr>
            <p:cNvPr id="13" name="Picture 12"/>
            <p:cNvPicPr>
              <a:picLocks noChangeAspect="1"/>
            </p:cNvPicPr>
            <p:nvPr/>
          </p:nvPicPr>
          <p:blipFill>
            <a:blip r:embed="rId10"/>
            <a:stretch>
              <a:fillRect/>
            </a:stretch>
          </p:blipFill>
          <p:spPr>
            <a:xfrm>
              <a:off x="-205991" y="2425659"/>
              <a:ext cx="1371600" cy="1125573"/>
            </a:xfrm>
            <a:prstGeom prst="rect">
              <a:avLst/>
            </a:prstGeom>
          </p:spPr>
        </p:pic>
        <p:pic>
          <p:nvPicPr>
            <p:cNvPr id="14" name="Picture 13"/>
            <p:cNvPicPr>
              <a:picLocks noChangeAspect="1"/>
            </p:cNvPicPr>
            <p:nvPr/>
          </p:nvPicPr>
          <p:blipFill>
            <a:blip r:embed="rId11"/>
            <a:stretch>
              <a:fillRect/>
            </a:stretch>
          </p:blipFill>
          <p:spPr>
            <a:xfrm>
              <a:off x="1101564" y="2425659"/>
              <a:ext cx="1371600" cy="1126124"/>
            </a:xfrm>
            <a:prstGeom prst="rect">
              <a:avLst/>
            </a:prstGeom>
          </p:spPr>
        </p:pic>
        <p:pic>
          <p:nvPicPr>
            <p:cNvPr id="20" name="Picture 19"/>
            <p:cNvPicPr>
              <a:picLocks noChangeAspect="1"/>
            </p:cNvPicPr>
            <p:nvPr/>
          </p:nvPicPr>
          <p:blipFill>
            <a:blip r:embed="rId12"/>
            <a:stretch>
              <a:fillRect/>
            </a:stretch>
          </p:blipFill>
          <p:spPr>
            <a:xfrm>
              <a:off x="2409115" y="2425659"/>
              <a:ext cx="1371600" cy="1123055"/>
            </a:xfrm>
            <a:prstGeom prst="rect">
              <a:avLst/>
            </a:prstGeom>
          </p:spPr>
        </p:pic>
        <p:pic>
          <p:nvPicPr>
            <p:cNvPr id="21" name="Picture 20"/>
            <p:cNvPicPr>
              <a:picLocks noChangeAspect="1"/>
            </p:cNvPicPr>
            <p:nvPr/>
          </p:nvPicPr>
          <p:blipFill>
            <a:blip r:embed="rId13"/>
            <a:stretch>
              <a:fillRect/>
            </a:stretch>
          </p:blipFill>
          <p:spPr>
            <a:xfrm>
              <a:off x="3716686" y="2425659"/>
              <a:ext cx="1371600" cy="1123610"/>
            </a:xfrm>
            <a:prstGeom prst="rect">
              <a:avLst/>
            </a:prstGeom>
          </p:spPr>
        </p:pic>
        <p:pic>
          <p:nvPicPr>
            <p:cNvPr id="22" name="Picture 21"/>
            <p:cNvPicPr>
              <a:picLocks noChangeAspect="1"/>
            </p:cNvPicPr>
            <p:nvPr/>
          </p:nvPicPr>
          <p:blipFill>
            <a:blip r:embed="rId14"/>
            <a:stretch>
              <a:fillRect/>
            </a:stretch>
          </p:blipFill>
          <p:spPr>
            <a:xfrm>
              <a:off x="5020709" y="2425659"/>
              <a:ext cx="1371600" cy="1125573"/>
            </a:xfrm>
            <a:prstGeom prst="rect">
              <a:avLst/>
            </a:prstGeom>
          </p:spPr>
        </p:pic>
        <p:pic>
          <p:nvPicPr>
            <p:cNvPr id="23" name="Picture 22"/>
            <p:cNvPicPr>
              <a:picLocks noChangeAspect="1"/>
            </p:cNvPicPr>
            <p:nvPr/>
          </p:nvPicPr>
          <p:blipFill>
            <a:blip r:embed="rId15"/>
            <a:stretch>
              <a:fillRect/>
            </a:stretch>
          </p:blipFill>
          <p:spPr>
            <a:xfrm>
              <a:off x="6331804" y="2425659"/>
              <a:ext cx="1371600" cy="1123055"/>
            </a:xfrm>
            <a:prstGeom prst="rect">
              <a:avLst/>
            </a:prstGeom>
          </p:spPr>
        </p:pic>
        <p:pic>
          <p:nvPicPr>
            <p:cNvPr id="24" name="Picture 23"/>
            <p:cNvPicPr>
              <a:picLocks noChangeAspect="1"/>
            </p:cNvPicPr>
            <p:nvPr/>
          </p:nvPicPr>
          <p:blipFill>
            <a:blip r:embed="rId16"/>
            <a:stretch>
              <a:fillRect/>
            </a:stretch>
          </p:blipFill>
          <p:spPr>
            <a:xfrm>
              <a:off x="7632300" y="2425659"/>
              <a:ext cx="1371600" cy="1123055"/>
            </a:xfrm>
            <a:prstGeom prst="rect">
              <a:avLst/>
            </a:prstGeom>
          </p:spPr>
        </p:pic>
        <p:pic>
          <p:nvPicPr>
            <p:cNvPr id="25" name="Picture 24"/>
            <p:cNvPicPr>
              <a:picLocks noChangeAspect="1"/>
            </p:cNvPicPr>
            <p:nvPr/>
          </p:nvPicPr>
          <p:blipFill>
            <a:blip r:embed="rId17"/>
            <a:stretch>
              <a:fillRect/>
            </a:stretch>
          </p:blipFill>
          <p:spPr>
            <a:xfrm>
              <a:off x="8936330" y="2425659"/>
              <a:ext cx="1371600" cy="1126124"/>
            </a:xfrm>
            <a:prstGeom prst="rect">
              <a:avLst/>
            </a:prstGeom>
          </p:spPr>
        </p:pic>
      </p:grpSp>
      <p:sp>
        <p:nvSpPr>
          <p:cNvPr id="2" name="Title 1"/>
          <p:cNvSpPr>
            <a:spLocks noGrp="1"/>
          </p:cNvSpPr>
          <p:nvPr>
            <p:ph type="title"/>
          </p:nvPr>
        </p:nvSpPr>
        <p:spPr/>
        <p:txBody>
          <a:bodyPr anchor="t"/>
          <a:lstStyle/>
          <a:p>
            <a:r>
              <a:rPr lang="en-US" sz="5400" dirty="0" smtClean="0"/>
              <a:t>MFA – Step 4</a:t>
            </a:r>
            <a:endParaRPr lang="en-US" sz="5400" dirty="0"/>
          </a:p>
        </p:txBody>
      </p:sp>
      <p:sp>
        <p:nvSpPr>
          <p:cNvPr id="3" name="Content Placeholder 2"/>
          <p:cNvSpPr>
            <a:spLocks noGrp="1"/>
          </p:cNvSpPr>
          <p:nvPr>
            <p:ph idx="1"/>
          </p:nvPr>
        </p:nvSpPr>
        <p:spPr/>
        <p:txBody>
          <a:bodyPr anchor="t">
            <a:normAutofit/>
          </a:bodyPr>
          <a:lstStyle/>
          <a:p>
            <a:r>
              <a:rPr lang="en-US" sz="2400" dirty="0" smtClean="0"/>
              <a:t>Concatenate normalized tables into one </a:t>
            </a:r>
            <a:r>
              <a:rPr lang="en-US" sz="2400" b="1" i="1" dirty="0" smtClean="0"/>
              <a:t>compromise</a:t>
            </a:r>
            <a:r>
              <a:rPr lang="en-US" sz="2400" dirty="0" smtClean="0"/>
              <a:t> table and run PCA over this:</a:t>
            </a:r>
            <a:endParaRPr lang="en-US" sz="2400" dirty="0"/>
          </a:p>
        </p:txBody>
      </p:sp>
      <p:cxnSp>
        <p:nvCxnSpPr>
          <p:cNvPr id="26" name="Straight Arrow Connector 25"/>
          <p:cNvCxnSpPr/>
          <p:nvPr/>
        </p:nvCxnSpPr>
        <p:spPr>
          <a:xfrm rot="5400000">
            <a:off x="5502950" y="4222498"/>
            <a:ext cx="1188720" cy="0"/>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22047" y="3913812"/>
            <a:ext cx="750526" cy="461665"/>
          </a:xfrm>
          <a:prstGeom prst="rect">
            <a:avLst/>
          </a:prstGeom>
          <a:solidFill>
            <a:schemeClr val="bg1"/>
          </a:solidFill>
        </p:spPr>
        <p:txBody>
          <a:bodyPr wrap="none" rtlCol="0">
            <a:spAutoFit/>
          </a:bodyPr>
          <a:lstStyle/>
          <a:p>
            <a:r>
              <a:rPr lang="en-US" sz="2400" b="1" dirty="0" smtClean="0"/>
              <a:t>PCA</a:t>
            </a:r>
            <a:endParaRPr lang="en-US" sz="2400" b="1" dirty="0"/>
          </a:p>
        </p:txBody>
      </p:sp>
      <p:grpSp>
        <p:nvGrpSpPr>
          <p:cNvPr id="28" name="Group 27"/>
          <p:cNvGrpSpPr/>
          <p:nvPr/>
        </p:nvGrpSpPr>
        <p:grpSpPr>
          <a:xfrm>
            <a:off x="5190642" y="4957353"/>
            <a:ext cx="2140323" cy="2015419"/>
            <a:chOff x="5201275" y="4852578"/>
            <a:chExt cx="2140323" cy="2015419"/>
          </a:xfrm>
        </p:grpSpPr>
        <p:cxnSp>
          <p:nvCxnSpPr>
            <p:cNvPr id="29" name="Straight Connector 28"/>
            <p:cNvCxnSpPr/>
            <p:nvPr/>
          </p:nvCxnSpPr>
          <p:spPr>
            <a:xfrm>
              <a:off x="6115675" y="4852578"/>
              <a:ext cx="0" cy="182880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01275" y="5766978"/>
              <a:ext cx="1828800" cy="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19074" y="5509627"/>
              <a:ext cx="322524" cy="461665"/>
            </a:xfrm>
            <a:prstGeom prst="rect">
              <a:avLst/>
            </a:prstGeom>
            <a:noFill/>
          </p:spPr>
          <p:txBody>
            <a:bodyPr wrap="none" rtlCol="0">
              <a:spAutoFit/>
            </a:bodyPr>
            <a:lstStyle/>
            <a:p>
              <a:pPr algn="ctr"/>
              <a:r>
                <a:rPr lang="en-US" sz="2400" dirty="0" smtClean="0"/>
                <a:t>1</a:t>
              </a:r>
              <a:endParaRPr lang="en-US" sz="2400" dirty="0"/>
            </a:p>
          </p:txBody>
        </p:sp>
        <p:sp>
          <p:nvSpPr>
            <p:cNvPr id="32" name="TextBox 31"/>
            <p:cNvSpPr txBox="1"/>
            <p:nvPr/>
          </p:nvSpPr>
          <p:spPr>
            <a:xfrm>
              <a:off x="6109201" y="6406332"/>
              <a:ext cx="341761" cy="461665"/>
            </a:xfrm>
            <a:prstGeom prst="rect">
              <a:avLst/>
            </a:prstGeom>
            <a:noFill/>
          </p:spPr>
          <p:txBody>
            <a:bodyPr wrap="none" rtlCol="0">
              <a:spAutoFit/>
            </a:bodyPr>
            <a:lstStyle/>
            <a:p>
              <a:pPr algn="ctr"/>
              <a:r>
                <a:rPr lang="en-US" sz="2400" dirty="0"/>
                <a:t>2</a:t>
              </a:r>
            </a:p>
          </p:txBody>
        </p:sp>
      </p:grpSp>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96661" y="5965921"/>
            <a:ext cx="329537" cy="604151"/>
          </a:xfrm>
          <a:prstGeom prst="rect">
            <a:avLst/>
          </a:prstGeom>
        </p:spPr>
      </p:pic>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241168" y="5039554"/>
            <a:ext cx="315574" cy="512116"/>
          </a:xfrm>
          <a:prstGeom prst="rect">
            <a:avLst/>
          </a:prstGeom>
        </p:spPr>
      </p:pic>
      <p:pic>
        <p:nvPicPr>
          <p:cNvPr id="35" name="Picture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38904" y="5125180"/>
            <a:ext cx="407971" cy="559652"/>
          </a:xfrm>
          <a:prstGeom prst="rect">
            <a:avLst/>
          </a:prstGeom>
        </p:spPr>
      </p:pic>
      <p:pic>
        <p:nvPicPr>
          <p:cNvPr id="36" name="Picture 3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98796" y="6085592"/>
            <a:ext cx="285145" cy="581010"/>
          </a:xfrm>
          <a:prstGeom prst="rect">
            <a:avLst/>
          </a:prstGeom>
        </p:spPr>
      </p:pic>
    </p:spTree>
    <p:extLst>
      <p:ext uri="{BB962C8B-B14F-4D97-AF65-F5344CB8AC3E}">
        <p14:creationId xmlns:p14="http://schemas.microsoft.com/office/powerpoint/2010/main" val="2664013143"/>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t>How did participants, collectively, rate the beers?</a:t>
            </a:r>
          </a:p>
          <a:p>
            <a:pPr marL="514350" indent="-514350">
              <a:buFont typeface="+mj-lt"/>
              <a:buAutoNum type="arabicPeriod"/>
            </a:pPr>
            <a:r>
              <a:rPr lang="en-US" sz="2400" dirty="0" smtClean="0"/>
              <a:t>Did region influence beer ratings?</a:t>
            </a:r>
            <a:endParaRPr lang="en-US" sz="2400" dirty="0"/>
          </a:p>
          <a:p>
            <a:pPr marL="514350" indent="-514350">
              <a:buFont typeface="+mj-lt"/>
              <a:buAutoNum type="arabicPeriod"/>
            </a:pPr>
            <a:r>
              <a:rPr lang="en-US" sz="2400" dirty="0"/>
              <a:t>How did </a:t>
            </a:r>
            <a:r>
              <a:rPr lang="en-US" sz="2400" i="1" dirty="0" smtClean="0"/>
              <a:t>each</a:t>
            </a:r>
            <a:r>
              <a:rPr lang="en-US" sz="2400" dirty="0" smtClean="0"/>
              <a:t> </a:t>
            </a:r>
            <a:r>
              <a:rPr lang="en-US" sz="2400" i="1" dirty="0" smtClean="0"/>
              <a:t>individual</a:t>
            </a:r>
            <a:r>
              <a:rPr lang="en-US" sz="2400" dirty="0" smtClean="0"/>
              <a:t> </a:t>
            </a:r>
            <a:r>
              <a:rPr lang="en-US" sz="2400" dirty="0"/>
              <a:t>rate the beers?</a:t>
            </a:r>
          </a:p>
          <a:p>
            <a:pPr marL="514350" indent="-514350">
              <a:buFont typeface="+mj-lt"/>
              <a:buAutoNum type="arabicPeriod"/>
            </a:pPr>
            <a:r>
              <a:rPr lang="en-US" sz="2400" dirty="0"/>
              <a:t>What was the</a:t>
            </a:r>
            <a:r>
              <a:rPr lang="en-US" sz="2400" i="1" dirty="0"/>
              <a:t> contribution </a:t>
            </a:r>
            <a:r>
              <a:rPr lang="en-US" sz="2400" dirty="0"/>
              <a:t>of </a:t>
            </a:r>
            <a:r>
              <a:rPr lang="en-US" sz="2400" dirty="0" smtClean="0"/>
              <a:t>each individual </a:t>
            </a:r>
            <a:r>
              <a:rPr lang="en-US" sz="2400" dirty="0"/>
              <a:t>to </a:t>
            </a:r>
            <a:r>
              <a:rPr lang="en-US" sz="2400" dirty="0" smtClean="0"/>
              <a:t>the </a:t>
            </a:r>
            <a:r>
              <a:rPr lang="en-US" sz="2400" dirty="0"/>
              <a:t>compromise space?</a:t>
            </a:r>
          </a:p>
          <a:p>
            <a:pPr marL="514350" indent="-514350">
              <a:buFont typeface="+mj-lt"/>
              <a:buAutoNum type="arabicPeriod"/>
            </a:pPr>
            <a:r>
              <a:rPr lang="en-US" sz="2400" dirty="0" smtClean="0"/>
              <a:t>What do demographics (gender, if someone is a </a:t>
            </a:r>
            <a:r>
              <a:rPr lang="en-US" sz="2400" dirty="0" err="1" smtClean="0"/>
              <a:t>homebrewer</a:t>
            </a:r>
            <a:r>
              <a:rPr lang="en-US" sz="2400" dirty="0" smtClean="0"/>
              <a:t>, expertise) tell us?</a:t>
            </a:r>
            <a:endParaRPr lang="en-US" sz="2400" dirty="0"/>
          </a:p>
        </p:txBody>
      </p:sp>
    </p:spTree>
    <p:extLst>
      <p:ext uri="{BB962C8B-B14F-4D97-AF65-F5344CB8AC3E}">
        <p14:creationId xmlns:p14="http://schemas.microsoft.com/office/powerpoint/2010/main" val="1019983292"/>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3" name="Content Placeholder 2"/>
          <p:cNvSpPr>
            <a:spLocks noGrp="1"/>
          </p:cNvSpPr>
          <p:nvPr>
            <p:ph idx="1"/>
          </p:nvPr>
        </p:nvSpPr>
        <p:spPr>
          <a:xfrm>
            <a:off x="609600" y="1600201"/>
            <a:ext cx="10972800" cy="632077"/>
          </a:xfrm>
        </p:spPr>
        <p:txBody>
          <a:bodyPr>
            <a:normAutofit fontScale="85000" lnSpcReduction="20000"/>
          </a:bodyPr>
          <a:lstStyle/>
          <a:p>
            <a:r>
              <a:rPr lang="en-US" dirty="0" smtClean="0"/>
              <a:t>File: 2a_MFA.R – the analysis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49979508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1" y="5195819"/>
            <a:ext cx="6272783" cy="1662180"/>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0973503"/>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2020375"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0067582"/>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2020375"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8" name="TextBox 7"/>
          <p:cNvSpPr txBox="1"/>
          <p:nvPr/>
        </p:nvSpPr>
        <p:spPr>
          <a:xfrm>
            <a:off x="3750954" y="1289333"/>
            <a:ext cx="8620262" cy="1323439"/>
          </a:xfrm>
          <a:prstGeom prst="rect">
            <a:avLst/>
          </a:prstGeom>
          <a:solidFill>
            <a:schemeClr val="bg1"/>
          </a:solidFill>
        </p:spPr>
        <p:txBody>
          <a:bodyPr wrap="square" rtlCol="0">
            <a:spAutoFit/>
          </a:bodyPr>
          <a:lstStyle/>
          <a:p>
            <a:r>
              <a:rPr lang="en-US" sz="4000" dirty="0" smtClean="0">
                <a:solidFill>
                  <a:srgbClr val="FF0000"/>
                </a:solidFill>
              </a:rPr>
              <a:t>The data</a:t>
            </a:r>
          </a:p>
          <a:p>
            <a:endParaRPr lang="en-US" sz="4000" dirty="0"/>
          </a:p>
        </p:txBody>
      </p:sp>
    </p:spTree>
    <p:extLst>
      <p:ext uri="{BB962C8B-B14F-4D97-AF65-F5344CB8AC3E}">
        <p14:creationId xmlns:p14="http://schemas.microsoft.com/office/powerpoint/2010/main" val="953543223"/>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2886265"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7774373"/>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9" name="Frame 8"/>
          <p:cNvSpPr/>
          <p:nvPr/>
        </p:nvSpPr>
        <p:spPr>
          <a:xfrm>
            <a:off x="2886265"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8" name="TextBox 7"/>
          <p:cNvSpPr txBox="1"/>
          <p:nvPr/>
        </p:nvSpPr>
        <p:spPr>
          <a:xfrm>
            <a:off x="3763654" y="1289333"/>
            <a:ext cx="8620262" cy="2554545"/>
          </a:xfrm>
          <a:prstGeom prst="rect">
            <a:avLst/>
          </a:prstGeom>
          <a:solidFill>
            <a:schemeClr val="bg1"/>
          </a:solidFill>
        </p:spPr>
        <p:txBody>
          <a:bodyPr wrap="square" rtlCol="0">
            <a:spAutoFit/>
          </a:bodyPr>
          <a:lstStyle/>
          <a:p>
            <a:r>
              <a:rPr lang="en-US" sz="4000" dirty="0" smtClean="0">
                <a:solidFill>
                  <a:srgbClr val="FF0000"/>
                </a:solidFill>
              </a:rPr>
              <a:t>Design matrix for the columns – tells us which set of columns belongs to which matrix (i.e., which participant)</a:t>
            </a:r>
          </a:p>
          <a:p>
            <a:endParaRPr lang="en-US" sz="4000" dirty="0"/>
          </a:p>
        </p:txBody>
      </p:sp>
    </p:spTree>
    <p:extLst>
      <p:ext uri="{BB962C8B-B14F-4D97-AF65-F5344CB8AC3E}">
        <p14:creationId xmlns:p14="http://schemas.microsoft.com/office/powerpoint/2010/main" val="724262031"/>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7" name="Frame 6"/>
          <p:cNvSpPr/>
          <p:nvPr/>
        </p:nvSpPr>
        <p:spPr>
          <a:xfrm>
            <a:off x="3886816"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9289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Go-to Method: PCA </a:t>
            </a:r>
            <a:endParaRPr lang="en-US" dirty="0"/>
          </a:p>
        </p:txBody>
      </p:sp>
      <p:sp>
        <p:nvSpPr>
          <p:cNvPr id="3" name="Content Placeholder 2"/>
          <p:cNvSpPr>
            <a:spLocks noGrp="1"/>
          </p:cNvSpPr>
          <p:nvPr>
            <p:ph idx="1"/>
          </p:nvPr>
        </p:nvSpPr>
        <p:spPr/>
        <p:txBody>
          <a:bodyPr/>
          <a:lstStyle/>
          <a:p>
            <a:r>
              <a:rPr lang="en-US" dirty="0" smtClean="0"/>
              <a:t>Principal Components Analysis</a:t>
            </a:r>
          </a:p>
          <a:p>
            <a:r>
              <a:rPr lang="en-US" dirty="0" smtClean="0"/>
              <a:t>PCA works on rectangular matrices</a:t>
            </a:r>
          </a:p>
          <a:p>
            <a:pPr lvl="1"/>
            <a:r>
              <a:rPr lang="en-US" dirty="0" smtClean="0"/>
              <a:t>Not cubes!</a:t>
            </a:r>
          </a:p>
          <a:p>
            <a:r>
              <a:rPr lang="en-US" dirty="0" smtClean="0"/>
              <a:t>So, how can PCA fit our problems?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116207469"/>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2a_MFA-G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0"/>
            <a:ext cx="12067442" cy="6858000"/>
          </a:xfrm>
          <a:prstGeom prst="rect">
            <a:avLst/>
          </a:prstGeom>
        </p:spPr>
      </p:pic>
      <p:sp>
        <p:nvSpPr>
          <p:cNvPr id="6" name="Frame 5"/>
          <p:cNvSpPr/>
          <p:nvPr/>
        </p:nvSpPr>
        <p:spPr>
          <a:xfrm>
            <a:off x="3886816" y="5734645"/>
            <a:ext cx="1308433" cy="827482"/>
          </a:xfrm>
          <a:prstGeom prst="frame">
            <a:avLst>
              <a:gd name="adj1" fmla="val 1443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58008" y="-423363"/>
            <a:ext cx="13449924" cy="7735997"/>
          </a:xfrm>
          <a:prstGeom prst="rect">
            <a:avLst/>
          </a:prstGeom>
          <a:solidFill>
            <a:schemeClr val="bg1">
              <a:lumMod val="6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FF0000"/>
              </a:solidFill>
            </a:endParaRPr>
          </a:p>
        </p:txBody>
      </p:sp>
      <p:sp>
        <p:nvSpPr>
          <p:cNvPr id="9" name="TextBox 8"/>
          <p:cNvSpPr txBox="1"/>
          <p:nvPr/>
        </p:nvSpPr>
        <p:spPr>
          <a:xfrm>
            <a:off x="3687454" y="1289333"/>
            <a:ext cx="8620262" cy="3170099"/>
          </a:xfrm>
          <a:prstGeom prst="rect">
            <a:avLst/>
          </a:prstGeom>
          <a:solidFill>
            <a:schemeClr val="bg1"/>
          </a:solidFill>
        </p:spPr>
        <p:txBody>
          <a:bodyPr wrap="square" rtlCol="0">
            <a:spAutoFit/>
          </a:bodyPr>
          <a:lstStyle/>
          <a:p>
            <a:r>
              <a:rPr lang="en-US" sz="4000" dirty="0" smtClean="0">
                <a:solidFill>
                  <a:srgbClr val="FF0000"/>
                </a:solidFill>
              </a:rPr>
              <a:t>Design matrix for the rows – tells us about the beer: is it from Texas, from France, or one of the 2 collaborations between French &amp; Texas breweries?</a:t>
            </a:r>
          </a:p>
          <a:p>
            <a:endParaRPr lang="en-US" sz="4000" dirty="0"/>
          </a:p>
        </p:txBody>
      </p:sp>
    </p:spTree>
    <p:extLst>
      <p:ext uri="{BB962C8B-B14F-4D97-AF65-F5344CB8AC3E}">
        <p14:creationId xmlns:p14="http://schemas.microsoft.com/office/powerpoint/2010/main" val="2659076090"/>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component variance</a:t>
            </a:r>
            <a:endParaRPr lang="en-US" dirty="0"/>
          </a:p>
        </p:txBody>
      </p:sp>
      <p:sp>
        <p:nvSpPr>
          <p:cNvPr id="3" name="Content Placeholder 2"/>
          <p:cNvSpPr>
            <a:spLocks noGrp="1"/>
          </p:cNvSpPr>
          <p:nvPr>
            <p:ph idx="1"/>
          </p:nvPr>
        </p:nvSpPr>
        <p:spPr>
          <a:xfrm>
            <a:off x="609600" y="1887281"/>
            <a:ext cx="10972800" cy="498948"/>
          </a:xfrm>
        </p:spPr>
        <p:txBody>
          <a:bodyPr>
            <a:noAutofit/>
          </a:bodyPr>
          <a:lstStyle/>
          <a:p>
            <a:r>
              <a:rPr lang="en-US" sz="2400" dirty="0" smtClean="0"/>
              <a:t>Our trusty friend, the scree plot!</a:t>
            </a:r>
          </a:p>
        </p:txBody>
      </p:sp>
    </p:spTree>
    <p:extLst>
      <p:ext uri="{BB962C8B-B14F-4D97-AF65-F5344CB8AC3E}">
        <p14:creationId xmlns:p14="http://schemas.microsoft.com/office/powerpoint/2010/main" val="369644695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component variance</a:t>
            </a:r>
            <a:endParaRPr lang="en-US" dirty="0"/>
          </a:p>
        </p:txBody>
      </p:sp>
      <p:sp>
        <p:nvSpPr>
          <p:cNvPr id="3" name="Content Placeholder 2"/>
          <p:cNvSpPr>
            <a:spLocks noGrp="1"/>
          </p:cNvSpPr>
          <p:nvPr>
            <p:ph idx="1"/>
          </p:nvPr>
        </p:nvSpPr>
        <p:spPr>
          <a:xfrm>
            <a:off x="609600" y="1887281"/>
            <a:ext cx="10972800" cy="498948"/>
          </a:xfrm>
        </p:spPr>
        <p:txBody>
          <a:bodyPr>
            <a:noAutofit/>
          </a:bodyPr>
          <a:lstStyle/>
          <a:p>
            <a:r>
              <a:rPr lang="en-US" sz="2400" dirty="0" smtClean="0"/>
              <a:t>Our trusty friend, the scree plot!</a:t>
            </a:r>
          </a:p>
        </p:txBody>
      </p:sp>
      <p:pic>
        <p:nvPicPr>
          <p:cNvPr id="5" name="Picture 4" descr="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841" y="969728"/>
            <a:ext cx="6102284" cy="6102284"/>
          </a:xfrm>
          <a:prstGeom prst="rect">
            <a:avLst/>
          </a:prstGeom>
        </p:spPr>
      </p:pic>
    </p:spTree>
    <p:extLst>
      <p:ext uri="{BB962C8B-B14F-4D97-AF65-F5344CB8AC3E}">
        <p14:creationId xmlns:p14="http://schemas.microsoft.com/office/powerpoint/2010/main" val="1572405698"/>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component variance</a:t>
            </a:r>
            <a:endParaRPr lang="en-US" dirty="0"/>
          </a:p>
        </p:txBody>
      </p:sp>
      <p:sp>
        <p:nvSpPr>
          <p:cNvPr id="3" name="Content Placeholder 2"/>
          <p:cNvSpPr>
            <a:spLocks noGrp="1"/>
          </p:cNvSpPr>
          <p:nvPr>
            <p:ph idx="1"/>
          </p:nvPr>
        </p:nvSpPr>
        <p:spPr>
          <a:xfrm>
            <a:off x="609600" y="1887281"/>
            <a:ext cx="10972800" cy="498948"/>
          </a:xfrm>
        </p:spPr>
        <p:txBody>
          <a:bodyPr>
            <a:noAutofit/>
          </a:bodyPr>
          <a:lstStyle/>
          <a:p>
            <a:r>
              <a:rPr lang="en-US" sz="2400" dirty="0" smtClean="0"/>
              <a:t>It looks like we have 2 Components.</a:t>
            </a:r>
          </a:p>
          <a:p>
            <a:pPr lvl="1"/>
            <a:r>
              <a:rPr lang="en-US" sz="2000" dirty="0" smtClean="0"/>
              <a:t>So we’ll just focus on interpreting those.</a:t>
            </a:r>
          </a:p>
        </p:txBody>
      </p:sp>
      <p:pic>
        <p:nvPicPr>
          <p:cNvPr id="4" name="Picture 3" descr="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841" y="969728"/>
            <a:ext cx="6102284" cy="6102284"/>
          </a:xfrm>
          <a:prstGeom prst="rect">
            <a:avLst/>
          </a:prstGeom>
        </p:spPr>
      </p:pic>
    </p:spTree>
    <p:extLst>
      <p:ext uri="{BB962C8B-B14F-4D97-AF65-F5344CB8AC3E}">
        <p14:creationId xmlns:p14="http://schemas.microsoft.com/office/powerpoint/2010/main" val="119989972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t>How did participants, collectively, rate the beers?</a:t>
            </a:r>
          </a:p>
          <a:p>
            <a:pPr marL="514350" indent="-514350">
              <a:buFont typeface="+mj-lt"/>
              <a:buAutoNum type="arabicPeriod"/>
            </a:pPr>
            <a:r>
              <a:rPr lang="en-US" sz="2400" dirty="0" smtClean="0"/>
              <a:t>Did region influence beer ratings?</a:t>
            </a:r>
            <a:endParaRPr lang="en-US" sz="2400" dirty="0"/>
          </a:p>
          <a:p>
            <a:pPr marL="514350" indent="-514350">
              <a:buFont typeface="+mj-lt"/>
              <a:buAutoNum type="arabicPeriod"/>
            </a:pPr>
            <a:r>
              <a:rPr lang="en-US" sz="2400" dirty="0"/>
              <a:t>How did </a:t>
            </a:r>
            <a:r>
              <a:rPr lang="en-US" sz="2400" i="1" dirty="0" smtClean="0"/>
              <a:t>each</a:t>
            </a:r>
            <a:r>
              <a:rPr lang="en-US" sz="2400" dirty="0" smtClean="0"/>
              <a:t> </a:t>
            </a:r>
            <a:r>
              <a:rPr lang="en-US" sz="2400" i="1" dirty="0" smtClean="0"/>
              <a:t>individual</a:t>
            </a:r>
            <a:r>
              <a:rPr lang="en-US" sz="2400" dirty="0" smtClean="0"/>
              <a:t> </a:t>
            </a:r>
            <a:r>
              <a:rPr lang="en-US" sz="2400" dirty="0"/>
              <a:t>rate the beers?</a:t>
            </a:r>
          </a:p>
          <a:p>
            <a:pPr marL="514350" indent="-514350">
              <a:buFont typeface="+mj-lt"/>
              <a:buAutoNum type="arabicPeriod"/>
            </a:pPr>
            <a:r>
              <a:rPr lang="en-US" sz="2400" dirty="0"/>
              <a:t>What was the</a:t>
            </a:r>
            <a:r>
              <a:rPr lang="en-US" sz="2400" i="1" dirty="0"/>
              <a:t> contribution </a:t>
            </a:r>
            <a:r>
              <a:rPr lang="en-US" sz="2400" dirty="0"/>
              <a:t>of </a:t>
            </a:r>
            <a:r>
              <a:rPr lang="en-US" sz="2400" dirty="0" smtClean="0"/>
              <a:t>each individual </a:t>
            </a:r>
            <a:r>
              <a:rPr lang="en-US" sz="2400" dirty="0"/>
              <a:t>to </a:t>
            </a:r>
            <a:r>
              <a:rPr lang="en-US" sz="2400" dirty="0" smtClean="0"/>
              <a:t>the </a:t>
            </a:r>
            <a:r>
              <a:rPr lang="en-US" sz="2400" dirty="0"/>
              <a:t>compromise space?</a:t>
            </a:r>
          </a:p>
          <a:p>
            <a:pPr marL="514350" indent="-514350">
              <a:buFont typeface="+mj-lt"/>
              <a:buAutoNum type="arabicPeriod"/>
            </a:pPr>
            <a:r>
              <a:rPr lang="en-US" sz="2400" dirty="0" smtClean="0"/>
              <a:t>What do demographics (gender, if someone is a </a:t>
            </a:r>
            <a:r>
              <a:rPr lang="en-US" sz="2400" dirty="0" err="1" smtClean="0"/>
              <a:t>homebrewer</a:t>
            </a:r>
            <a:r>
              <a:rPr lang="en-US" sz="2400" dirty="0" smtClean="0"/>
              <a:t>, expertise) tell us?</a:t>
            </a:r>
            <a:endParaRPr lang="en-US" sz="2400" dirty="0"/>
          </a:p>
        </p:txBody>
      </p:sp>
    </p:spTree>
    <p:extLst>
      <p:ext uri="{BB962C8B-B14F-4D97-AF65-F5344CB8AC3E}">
        <p14:creationId xmlns:p14="http://schemas.microsoft.com/office/powerpoint/2010/main" val="3612470845"/>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smtClean="0">
                <a:solidFill>
                  <a:schemeClr val="bg1">
                    <a:lumMod val="85000"/>
                  </a:schemeClr>
                </a:solidFill>
              </a:rPr>
              <a:t>Did </a:t>
            </a:r>
            <a:r>
              <a:rPr lang="en-US" sz="2400" dirty="0">
                <a:solidFill>
                  <a:schemeClr val="bg1">
                    <a:lumMod val="85000"/>
                  </a:schemeClr>
                </a:solidFill>
              </a:rPr>
              <a:t>gender and expertise influence the compromise space</a:t>
            </a:r>
            <a:r>
              <a:rPr lang="en-US" sz="2400" dirty="0" smtClean="0">
                <a:solidFill>
                  <a:schemeClr val="bg1">
                    <a:lumMod val="85000"/>
                  </a:schemeClr>
                </a:solidFill>
              </a:rPr>
              <a:t>?</a:t>
            </a:r>
            <a:endParaRPr lang="en-US" sz="2400" dirty="0">
              <a:solidFill>
                <a:schemeClr val="bg1">
                  <a:lumMod val="85000"/>
                </a:schemeClr>
              </a:solidFill>
            </a:endParaRPr>
          </a:p>
        </p:txBody>
      </p:sp>
    </p:spTree>
    <p:extLst>
      <p:ext uri="{BB962C8B-B14F-4D97-AF65-F5344CB8AC3E}">
        <p14:creationId xmlns:p14="http://schemas.microsoft.com/office/powerpoint/2010/main" val="1802376669"/>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Row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grpSp>
        <p:nvGrpSpPr>
          <p:cNvPr id="4" name="Group 3"/>
          <p:cNvGrpSpPr/>
          <p:nvPr/>
        </p:nvGrpSpPr>
        <p:grpSpPr>
          <a:xfrm>
            <a:off x="3651250" y="5878286"/>
            <a:ext cx="7193980" cy="923330"/>
            <a:chOff x="3651250" y="5878286"/>
            <a:chExt cx="7193980" cy="923330"/>
          </a:xfrm>
        </p:grpSpPr>
        <p:sp>
          <p:nvSpPr>
            <p:cNvPr id="2" name="Right Arrow 1"/>
            <p:cNvSpPr/>
            <p:nvPr/>
          </p:nvSpPr>
          <p:spPr>
            <a:xfrm>
              <a:off x="3651250" y="5956300"/>
              <a:ext cx="5238750" cy="774700"/>
            </a:xfrm>
            <a:prstGeom prst="rightArrow">
              <a:avLst/>
            </a:prstGeom>
            <a:gradFill flip="none" rotWithShape="1">
              <a:gsLst>
                <a:gs pos="50000">
                  <a:schemeClr val="accent1">
                    <a:lumMod val="60000"/>
                    <a:lumOff val="40000"/>
                  </a:schemeClr>
                </a:gs>
                <a:gs pos="25000">
                  <a:schemeClr val="accent1">
                    <a:lumMod val="40000"/>
                    <a:lumOff val="60000"/>
                  </a:schemeClr>
                </a:gs>
                <a:gs pos="0">
                  <a:schemeClr val="accent1">
                    <a:lumMod val="20000"/>
                    <a:lumOff val="80000"/>
                  </a:schemeClr>
                </a:gs>
                <a:gs pos="75000">
                  <a:schemeClr val="accent1">
                    <a:lumMod val="75000"/>
                  </a:schemeClr>
                </a:gs>
                <a:gs pos="100000">
                  <a:schemeClr val="accent1">
                    <a:lumMod val="5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IPA Characteristics</a:t>
              </a:r>
              <a:endParaRPr lang="en-US" sz="2800">
                <a:solidFill>
                  <a:schemeClr val="tx1"/>
                </a:solidFill>
              </a:endParaRPr>
            </a:p>
          </p:txBody>
        </p:sp>
        <p:sp>
          <p:nvSpPr>
            <p:cNvPr id="3" name="TextBox 2"/>
            <p:cNvSpPr txBox="1"/>
            <p:nvPr/>
          </p:nvSpPr>
          <p:spPr>
            <a:xfrm>
              <a:off x="9004662" y="5878286"/>
              <a:ext cx="1840568" cy="923330"/>
            </a:xfrm>
            <a:prstGeom prst="rect">
              <a:avLst/>
            </a:prstGeom>
            <a:noFill/>
          </p:spPr>
          <p:txBody>
            <a:bodyPr wrap="none" rtlCol="0">
              <a:spAutoFit/>
            </a:bodyPr>
            <a:lstStyle/>
            <a:p>
              <a:r>
                <a:rPr lang="en-US" dirty="0" smtClean="0"/>
                <a:t>Higher Alcohol</a:t>
              </a:r>
            </a:p>
            <a:p>
              <a:r>
                <a:rPr lang="en-US" dirty="0" smtClean="0"/>
                <a:t>Higher Bitterness</a:t>
              </a:r>
            </a:p>
            <a:p>
              <a:r>
                <a:rPr lang="en-US" dirty="0" smtClean="0"/>
                <a:t>Higher Aroma</a:t>
              </a:r>
              <a:endParaRPr lang="en-US" dirty="0"/>
            </a:p>
          </p:txBody>
        </p:sp>
      </p:grpSp>
    </p:spTree>
    <p:extLst>
      <p:ext uri="{BB962C8B-B14F-4D97-AF65-F5344CB8AC3E}">
        <p14:creationId xmlns:p14="http://schemas.microsoft.com/office/powerpoint/2010/main" val="3858857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t>Did region influence beer ratings?</a:t>
            </a:r>
            <a:endParaRPr lang="en-US" sz="2400" dirty="0"/>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smtClean="0">
                <a:solidFill>
                  <a:schemeClr val="bg1">
                    <a:lumMod val="85000"/>
                  </a:schemeClr>
                </a:solidFill>
              </a:rPr>
              <a:t>Did </a:t>
            </a:r>
            <a:r>
              <a:rPr lang="en-US" sz="2400" dirty="0">
                <a:solidFill>
                  <a:schemeClr val="bg1">
                    <a:lumMod val="85000"/>
                  </a:schemeClr>
                </a:solidFill>
              </a:rPr>
              <a:t>gender and expertise influence the compromise space</a:t>
            </a:r>
            <a:r>
              <a:rPr lang="en-US" sz="2400" dirty="0" smtClean="0">
                <a:solidFill>
                  <a:schemeClr val="bg1">
                    <a:lumMod val="85000"/>
                  </a:schemeClr>
                </a:solidFill>
              </a:rPr>
              <a:t>?</a:t>
            </a:r>
            <a:endParaRPr lang="en-US" sz="2400" dirty="0">
              <a:solidFill>
                <a:schemeClr val="bg1">
                  <a:lumMod val="85000"/>
                </a:schemeClr>
              </a:solidFill>
            </a:endParaRPr>
          </a:p>
        </p:txBody>
      </p:sp>
    </p:spTree>
    <p:extLst>
      <p:ext uri="{BB962C8B-B14F-4D97-AF65-F5344CB8AC3E}">
        <p14:creationId xmlns:p14="http://schemas.microsoft.com/office/powerpoint/2010/main" val="1719473381"/>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Rows-Lege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
        <p:nvSpPr>
          <p:cNvPr id="3" name="Isosceles Triangle 2"/>
          <p:cNvSpPr/>
          <p:nvPr/>
        </p:nvSpPr>
        <p:spPr>
          <a:xfrm>
            <a:off x="7072009" y="3949430"/>
            <a:ext cx="228600" cy="228600"/>
          </a:xfrm>
          <a:prstGeom prst="triangle">
            <a:avLst/>
          </a:prstGeom>
          <a:solidFill>
            <a:srgbClr val="30BFA7"/>
          </a:solidFill>
          <a:ln>
            <a:solidFill>
              <a:srgbClr val="30B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6351354" y="3424150"/>
            <a:ext cx="228600" cy="228600"/>
          </a:xfrm>
          <a:prstGeom prst="triangle">
            <a:avLst/>
          </a:prstGeom>
          <a:solidFill>
            <a:srgbClr val="84BF30"/>
          </a:solidFill>
          <a:ln>
            <a:solidFill>
              <a:srgbClr val="84B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94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Column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
        <p:nvSpPr>
          <p:cNvPr id="3" name="Oval 2"/>
          <p:cNvSpPr/>
          <p:nvPr/>
        </p:nvSpPr>
        <p:spPr>
          <a:xfrm>
            <a:off x="4605659" y="1329526"/>
            <a:ext cx="2889055" cy="970499"/>
          </a:xfrm>
          <a:prstGeom prst="ellipse">
            <a:avLst/>
          </a:prstGeom>
          <a:solidFill>
            <a:srgbClr val="F2F2F2">
              <a:alpha val="32941"/>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762734" y="914370"/>
            <a:ext cx="2654904" cy="369332"/>
            <a:chOff x="4762734" y="914370"/>
            <a:chExt cx="2654904" cy="369332"/>
          </a:xfrm>
        </p:grpSpPr>
        <p:sp>
          <p:nvSpPr>
            <p:cNvPr id="4" name="TextBox 3"/>
            <p:cNvSpPr txBox="1"/>
            <p:nvPr/>
          </p:nvSpPr>
          <p:spPr>
            <a:xfrm>
              <a:off x="4762734" y="914370"/>
              <a:ext cx="766557" cy="369332"/>
            </a:xfrm>
            <a:prstGeom prst="rect">
              <a:avLst/>
            </a:prstGeom>
            <a:noFill/>
          </p:spPr>
          <p:txBody>
            <a:bodyPr wrap="none" rtlCol="0">
              <a:spAutoFit/>
            </a:bodyPr>
            <a:lstStyle/>
            <a:p>
              <a:r>
                <a:rPr lang="en-US" dirty="0" smtClean="0"/>
                <a:t>toffee</a:t>
              </a:r>
              <a:endParaRPr lang="en-US" dirty="0"/>
            </a:p>
          </p:txBody>
        </p:sp>
        <p:sp>
          <p:nvSpPr>
            <p:cNvPr id="6" name="TextBox 5"/>
            <p:cNvSpPr txBox="1"/>
            <p:nvPr/>
          </p:nvSpPr>
          <p:spPr>
            <a:xfrm>
              <a:off x="6679936" y="914370"/>
              <a:ext cx="737702" cy="369332"/>
            </a:xfrm>
            <a:prstGeom prst="rect">
              <a:avLst/>
            </a:prstGeom>
            <a:noFill/>
          </p:spPr>
          <p:txBody>
            <a:bodyPr wrap="none" rtlCol="0">
              <a:spAutoFit/>
            </a:bodyPr>
            <a:lstStyle/>
            <a:p>
              <a:r>
                <a:rPr lang="en-US" dirty="0" smtClean="0"/>
                <a:t>bread</a:t>
              </a:r>
              <a:endParaRPr lang="en-US" dirty="0"/>
            </a:p>
          </p:txBody>
        </p:sp>
        <p:sp>
          <p:nvSpPr>
            <p:cNvPr id="7" name="TextBox 6"/>
            <p:cNvSpPr txBox="1"/>
            <p:nvPr/>
          </p:nvSpPr>
          <p:spPr>
            <a:xfrm>
              <a:off x="5709313" y="914370"/>
              <a:ext cx="790601" cy="369332"/>
            </a:xfrm>
            <a:prstGeom prst="rect">
              <a:avLst/>
            </a:prstGeom>
            <a:noFill/>
          </p:spPr>
          <p:txBody>
            <a:bodyPr wrap="none" rtlCol="0">
              <a:spAutoFit/>
            </a:bodyPr>
            <a:lstStyle/>
            <a:p>
              <a:r>
                <a:rPr lang="en-US" dirty="0" smtClean="0"/>
                <a:t>herbal</a:t>
              </a:r>
              <a:endParaRPr lang="en-US" dirty="0"/>
            </a:p>
          </p:txBody>
        </p:sp>
      </p:grpSp>
      <p:sp>
        <p:nvSpPr>
          <p:cNvPr id="10" name="Oval 9"/>
          <p:cNvSpPr/>
          <p:nvPr/>
        </p:nvSpPr>
        <p:spPr>
          <a:xfrm rot="16200000">
            <a:off x="3063777" y="2934799"/>
            <a:ext cx="2889055" cy="1331514"/>
          </a:xfrm>
          <a:prstGeom prst="ellipse">
            <a:avLst/>
          </a:prstGeom>
          <a:solidFill>
            <a:srgbClr val="F2F2F2">
              <a:alpha val="32941"/>
            </a:srgb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21284" y="3396342"/>
            <a:ext cx="1064715" cy="369332"/>
          </a:xfrm>
          <a:prstGeom prst="rect">
            <a:avLst/>
          </a:prstGeom>
          <a:noFill/>
        </p:spPr>
        <p:txBody>
          <a:bodyPr wrap="none" rtlCol="0">
            <a:spAutoFit/>
          </a:bodyPr>
          <a:lstStyle/>
          <a:p>
            <a:r>
              <a:rPr lang="en-US" dirty="0" smtClean="0"/>
              <a:t>farmyard</a:t>
            </a:r>
            <a:endParaRPr lang="en-US" dirty="0"/>
          </a:p>
        </p:txBody>
      </p:sp>
    </p:spTree>
    <p:extLst>
      <p:ext uri="{BB962C8B-B14F-4D97-AF65-F5344CB8AC3E}">
        <p14:creationId xmlns:p14="http://schemas.microsoft.com/office/powerpoint/2010/main" val="2380605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these data?</a:t>
            </a:r>
            <a:endParaRPr lang="en-US" dirty="0"/>
          </a:p>
        </p:txBody>
      </p:sp>
      <p:sp>
        <p:nvSpPr>
          <p:cNvPr id="3" name="Content Placeholder 2"/>
          <p:cNvSpPr>
            <a:spLocks noGrp="1"/>
          </p:cNvSpPr>
          <p:nvPr>
            <p:ph idx="1"/>
          </p:nvPr>
        </p:nvSpPr>
        <p:spPr/>
        <p:txBody>
          <a:bodyPr/>
          <a:lstStyle/>
          <a:p>
            <a:r>
              <a:rPr lang="en-US" dirty="0" smtClean="0"/>
              <a:t>Multi-table: Just do a PCA and call it a day!</a:t>
            </a:r>
          </a:p>
          <a:p>
            <a:r>
              <a:rPr lang="en-US" dirty="0" smtClean="0"/>
              <a:t>Cube: Average across the depth slices and call it a second day!</a:t>
            </a:r>
          </a:p>
          <a:p>
            <a:r>
              <a:rPr lang="en-US" dirty="0" smtClean="0"/>
              <a:t>Not good ideas!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527334095"/>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t>How did </a:t>
            </a:r>
            <a:r>
              <a:rPr lang="en-US" sz="2400" i="1" dirty="0" smtClean="0"/>
              <a:t>each</a:t>
            </a:r>
            <a:r>
              <a:rPr lang="en-US" sz="2400" dirty="0" smtClean="0"/>
              <a:t> </a:t>
            </a:r>
            <a:r>
              <a:rPr lang="en-US" sz="2400" i="1" dirty="0" smtClean="0"/>
              <a:t>individual</a:t>
            </a:r>
            <a:r>
              <a:rPr lang="en-US" sz="2400" dirty="0" smtClean="0"/>
              <a:t> </a:t>
            </a:r>
            <a:r>
              <a:rPr lang="en-US" sz="2400" dirty="0"/>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smtClean="0">
                <a:solidFill>
                  <a:schemeClr val="bg1">
                    <a:lumMod val="85000"/>
                  </a:schemeClr>
                </a:solidFill>
              </a:rPr>
              <a:t>Did </a:t>
            </a:r>
            <a:r>
              <a:rPr lang="en-US" sz="2400" dirty="0">
                <a:solidFill>
                  <a:schemeClr val="bg1">
                    <a:lumMod val="85000"/>
                  </a:schemeClr>
                </a:solidFill>
              </a:rPr>
              <a:t>gender and expertise influence the compromise space</a:t>
            </a:r>
            <a:r>
              <a:rPr lang="en-US" sz="2400" dirty="0" smtClean="0">
                <a:solidFill>
                  <a:schemeClr val="bg1">
                    <a:lumMod val="85000"/>
                  </a:schemeClr>
                </a:solidFill>
              </a:rPr>
              <a:t>?</a:t>
            </a:r>
            <a:endParaRPr lang="en-US" sz="2400" dirty="0">
              <a:solidFill>
                <a:schemeClr val="bg1">
                  <a:lumMod val="85000"/>
                </a:schemeClr>
              </a:solidFill>
            </a:endParaRPr>
          </a:p>
        </p:txBody>
      </p:sp>
    </p:spTree>
    <p:extLst>
      <p:ext uri="{BB962C8B-B14F-4D97-AF65-F5344CB8AC3E}">
        <p14:creationId xmlns:p14="http://schemas.microsoft.com/office/powerpoint/2010/main" val="2712508347"/>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Retaining participant scores</a:t>
            </a:r>
            <a:endParaRPr lang="en-US" dirty="0"/>
          </a:p>
        </p:txBody>
      </p:sp>
      <p:sp>
        <p:nvSpPr>
          <p:cNvPr id="3" name="Content Placeholder 2"/>
          <p:cNvSpPr>
            <a:spLocks noGrp="1"/>
          </p:cNvSpPr>
          <p:nvPr>
            <p:ph idx="1"/>
          </p:nvPr>
        </p:nvSpPr>
        <p:spPr/>
        <p:txBody>
          <a:bodyPr/>
          <a:lstStyle/>
          <a:p>
            <a:r>
              <a:rPr lang="en-US" dirty="0" smtClean="0"/>
              <a:t>We ‘lose’ the </a:t>
            </a:r>
            <a:r>
              <a:rPr lang="en-US" i="1" dirty="0" smtClean="0"/>
              <a:t>individual</a:t>
            </a:r>
            <a:r>
              <a:rPr lang="en-US" dirty="0" smtClean="0"/>
              <a:t> participants in the compromise space.</a:t>
            </a:r>
            <a:endParaRPr lang="en-US" i="1" dirty="0" smtClean="0"/>
          </a:p>
          <a:p>
            <a:r>
              <a:rPr lang="en-US" dirty="0" smtClean="0"/>
              <a:t>However, we want to know how </a:t>
            </a:r>
            <a:r>
              <a:rPr lang="en-US" i="1" dirty="0" smtClean="0"/>
              <a:t>individual</a:t>
            </a:r>
            <a:r>
              <a:rPr lang="en-US" dirty="0" smtClean="0"/>
              <a:t> participants “interpret” the compromise space </a:t>
            </a:r>
            <a:r>
              <a:rPr lang="en-US" sz="1800" dirty="0" smtClean="0"/>
              <a:t>(Abdi &amp; Valentin, 2007)</a:t>
            </a:r>
            <a:r>
              <a:rPr lang="en-US" dirty="0" smtClean="0"/>
              <a:t>.</a:t>
            </a:r>
          </a:p>
          <a:p>
            <a:r>
              <a:rPr lang="en-US" dirty="0" smtClean="0"/>
              <a:t>So, how do we retain individual scores?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100826913"/>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factor scores</a:t>
            </a:r>
            <a:endParaRPr lang="en-US" dirty="0"/>
          </a:p>
        </p:txBody>
      </p:sp>
      <p:sp>
        <p:nvSpPr>
          <p:cNvPr id="3" name="Content Placeholder 2"/>
          <p:cNvSpPr>
            <a:spLocks noGrp="1"/>
          </p:cNvSpPr>
          <p:nvPr>
            <p:ph idx="1"/>
          </p:nvPr>
        </p:nvSpPr>
        <p:spPr/>
        <p:txBody>
          <a:bodyPr/>
          <a:lstStyle/>
          <a:p>
            <a:r>
              <a:rPr lang="en-US" dirty="0" smtClean="0"/>
              <a:t>Partial factor scores are projections of individual factor scores onto the compromise space. </a:t>
            </a:r>
          </a:p>
          <a:p>
            <a:endParaRPr lang="en-US" b="1" i="1" dirty="0"/>
          </a:p>
          <a:p>
            <a:endParaRPr lang="en-US" b="1" i="1" dirty="0"/>
          </a:p>
          <a:p>
            <a:endParaRPr lang="en-US" b="1" i="1" dirty="0"/>
          </a:p>
          <a:p>
            <a:endParaRPr lang="en-US" dirty="0" smtClean="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graphicFrame>
        <p:nvGraphicFramePr>
          <p:cNvPr id="6" name="Content Placeholder 12"/>
          <p:cNvGraphicFramePr>
            <a:graphicFrameLocks/>
          </p:cNvGraphicFramePr>
          <p:nvPr>
            <p:extLst>
              <p:ext uri="{D42A27DB-BD31-4B8C-83A1-F6EECF244321}">
                <p14:modId xmlns:p14="http://schemas.microsoft.com/office/powerpoint/2010/main" val="588711216"/>
              </p:ext>
            </p:extLst>
          </p:nvPr>
        </p:nvGraphicFramePr>
        <p:xfrm>
          <a:off x="1141598" y="417300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7" name="TextBox 6"/>
          <p:cNvSpPr txBox="1"/>
          <p:nvPr/>
        </p:nvSpPr>
        <p:spPr>
          <a:xfrm>
            <a:off x="1141599" y="2871015"/>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graphicFrame>
        <p:nvGraphicFramePr>
          <p:cNvPr id="8" name="Content Placeholder 12"/>
          <p:cNvGraphicFramePr>
            <a:graphicFrameLocks/>
          </p:cNvGraphicFramePr>
          <p:nvPr>
            <p:extLst>
              <p:ext uri="{D42A27DB-BD31-4B8C-83A1-F6EECF244321}">
                <p14:modId xmlns:p14="http://schemas.microsoft.com/office/powerpoint/2010/main" val="3473212121"/>
              </p:ext>
            </p:extLst>
          </p:nvPr>
        </p:nvGraphicFramePr>
        <p:xfrm>
          <a:off x="4519859" y="417300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9" name="TextBox 8"/>
          <p:cNvSpPr txBox="1"/>
          <p:nvPr/>
        </p:nvSpPr>
        <p:spPr>
          <a:xfrm>
            <a:off x="4062659" y="2871015"/>
            <a:ext cx="1828800" cy="1107996"/>
          </a:xfrm>
          <a:prstGeom prst="rect">
            <a:avLst/>
          </a:prstGeom>
          <a:noFill/>
        </p:spPr>
        <p:txBody>
          <a:bodyPr wrap="square" rtlCol="0">
            <a:spAutoFit/>
          </a:bodyPr>
          <a:lstStyle/>
          <a:p>
            <a:pPr algn="ctr"/>
            <a:r>
              <a:rPr lang="en-US" sz="6600" dirty="0" smtClean="0">
                <a:solidFill>
                  <a:schemeClr val="accent3">
                    <a:lumMod val="50000"/>
                  </a:schemeClr>
                </a:solidFill>
              </a:rPr>
              <a:t>Q</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13" name="TextBox 12"/>
          <p:cNvSpPr txBox="1"/>
          <p:nvPr/>
        </p:nvSpPr>
        <p:spPr>
          <a:xfrm>
            <a:off x="5501905" y="4533740"/>
            <a:ext cx="1523136" cy="1107996"/>
          </a:xfrm>
          <a:prstGeom prst="rect">
            <a:avLst/>
          </a:prstGeom>
          <a:noFill/>
        </p:spPr>
        <p:txBody>
          <a:bodyPr wrap="square" rtlCol="0">
            <a:spAutoFit/>
          </a:bodyPr>
          <a:lstStyle/>
          <a:p>
            <a:pPr algn="ctr"/>
            <a:r>
              <a:rPr lang="en-US" sz="6600" dirty="0"/>
              <a:t>=</a:t>
            </a:r>
            <a:endParaRPr lang="en-US" sz="6600" baseline="-25000" dirty="0"/>
          </a:p>
        </p:txBody>
      </p:sp>
      <p:graphicFrame>
        <p:nvGraphicFramePr>
          <p:cNvPr id="22" name="Content Placeholder 12"/>
          <p:cNvGraphicFramePr>
            <a:graphicFrameLocks/>
          </p:cNvGraphicFramePr>
          <p:nvPr>
            <p:extLst>
              <p:ext uri="{D42A27DB-BD31-4B8C-83A1-F6EECF244321}">
                <p14:modId xmlns:p14="http://schemas.microsoft.com/office/powerpoint/2010/main" val="668348266"/>
              </p:ext>
            </p:extLst>
          </p:nvPr>
        </p:nvGraphicFramePr>
        <p:xfrm>
          <a:off x="6835463" y="3807113"/>
          <a:ext cx="1454523" cy="2195358"/>
        </p:xfrm>
        <a:graphic>
          <a:graphicData uri="http://schemas.openxmlformats.org/drawingml/2006/table">
            <a:tbl>
              <a:tblPr>
                <a:effectLst/>
                <a:tableStyleId>{284E427A-3D55-4303-BF80-6455036E1DE7}</a:tableStyleId>
              </a:tblPr>
              <a:tblGrid>
                <a:gridCol w="540123"/>
                <a:gridCol w="457200"/>
                <a:gridCol w="457200"/>
              </a:tblGrid>
              <a:tr h="365893">
                <a:tc>
                  <a:txBody>
                    <a:bodyPr/>
                    <a:lstStyle/>
                    <a:p>
                      <a:endParaRPr lang="en-US" sz="1800" b="1" dirty="0"/>
                    </a:p>
                  </a:txBody>
                  <a:tcPr marL="58130" marR="58130" marT="29063" marB="29063">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F1</a:t>
                      </a:r>
                      <a:endParaRPr lang="en-US" sz="1800" b="1" dirty="0"/>
                    </a:p>
                  </a:txBody>
                  <a:tcPr marL="58130" marR="58130" marT="29063" marB="29063">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smtClean="0"/>
                        <a:t>F2</a:t>
                      </a:r>
                      <a:endParaRPr lang="en-US" sz="1800" b="1" dirty="0"/>
                    </a:p>
                  </a:txBody>
                  <a:tcPr marL="58130" marR="58130" marT="29063" marB="29063">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893">
                <a:tc>
                  <a:txBody>
                    <a:bodyPr/>
                    <a:lstStyle/>
                    <a:p>
                      <a:r>
                        <a:rPr lang="en-US" sz="1800" b="1" dirty="0" smtClean="0"/>
                        <a:t>SS1</a:t>
                      </a:r>
                      <a:endParaRPr lang="en-US" sz="1800" b="1" dirty="0"/>
                    </a:p>
                  </a:txBody>
                  <a:tcPr marL="58130" marR="58130" marT="29063" marB="29063">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r>
                        <a:rPr lang="en-US" sz="1800" b="1" dirty="0" smtClean="0"/>
                        <a:t>SS2</a:t>
                      </a:r>
                      <a:endParaRPr lang="en-US" sz="1800" b="1" dirty="0"/>
                    </a:p>
                  </a:txBody>
                  <a:tcPr marL="58130" marR="58130" marT="29063" marB="29063">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r>
                        <a:rPr lang="en-US" sz="1800" b="1" dirty="0" smtClean="0"/>
                        <a:t>SS3</a:t>
                      </a:r>
                      <a:endParaRPr lang="en-US" sz="1800" b="1" dirty="0"/>
                    </a:p>
                  </a:txBody>
                  <a:tcPr marL="58130" marR="58130" marT="29063" marB="29063">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r>
                        <a:rPr lang="en-US" sz="1800" b="1" dirty="0" smtClean="0"/>
                        <a:t>SS4</a:t>
                      </a:r>
                      <a:endParaRPr lang="en-US" sz="1800" b="1" dirty="0"/>
                    </a:p>
                  </a:txBody>
                  <a:tcPr marL="58130" marR="58130" marT="29063" marB="29063">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r>
                        <a:rPr lang="en-US" sz="1800" b="1" dirty="0" smtClean="0"/>
                        <a:t>SS5</a:t>
                      </a:r>
                      <a:endParaRPr lang="en-US" sz="1800" b="1" dirty="0"/>
                    </a:p>
                  </a:txBody>
                  <a:tcPr marL="58130" marR="58130" marT="29063" marB="29063">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1800" b="1"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23" name="TextBox 22"/>
          <p:cNvSpPr txBox="1"/>
          <p:nvPr/>
        </p:nvSpPr>
        <p:spPr>
          <a:xfrm>
            <a:off x="6839921" y="2762766"/>
            <a:ext cx="1828800" cy="1107996"/>
          </a:xfrm>
          <a:prstGeom prst="rect">
            <a:avLst/>
          </a:prstGeom>
          <a:noFill/>
        </p:spPr>
        <p:txBody>
          <a:bodyPr wrap="square" rtlCol="0">
            <a:spAutoFit/>
          </a:bodyPr>
          <a:lstStyle/>
          <a:p>
            <a:pPr algn="ctr"/>
            <a:r>
              <a:rPr lang="en-US" sz="6600" dirty="0">
                <a:solidFill>
                  <a:schemeClr val="accent3">
                    <a:lumMod val="50000"/>
                  </a:schemeClr>
                </a:solidFill>
              </a:rPr>
              <a:t>F</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Tree>
    <p:extLst>
      <p:ext uri="{BB962C8B-B14F-4D97-AF65-F5344CB8AC3E}">
        <p14:creationId xmlns:p14="http://schemas.microsoft.com/office/powerpoint/2010/main" val="1042859207"/>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Rows.pdf"/>
          <p:cNvPicPr>
            <a:picLocks noChangeAspect="1"/>
          </p:cNvPicPr>
          <p:nvPr/>
        </p:nvPicPr>
        <p:blipFill rotWithShape="1">
          <a:blip r:embed="rId3">
            <a:extLst>
              <a:ext uri="{28A0092B-C50C-407E-A947-70E740481C1C}">
                <a14:useLocalDpi xmlns:a14="http://schemas.microsoft.com/office/drawing/2010/main" val="0"/>
              </a:ext>
            </a:extLst>
          </a:blip>
          <a:srcRect t="7738"/>
          <a:stretch/>
        </p:blipFill>
        <p:spPr>
          <a:xfrm>
            <a:off x="2895600" y="952500"/>
            <a:ext cx="6400800" cy="5905500"/>
          </a:xfrm>
          <a:prstGeom prst="rect">
            <a:avLst/>
          </a:prstGeom>
        </p:spPr>
      </p:pic>
    </p:spTree>
    <p:extLst>
      <p:ext uri="{BB962C8B-B14F-4D97-AF65-F5344CB8AC3E}">
        <p14:creationId xmlns:p14="http://schemas.microsoft.com/office/powerpoint/2010/main" val="1441689272"/>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ws.pdf"/>
          <p:cNvPicPr>
            <a:picLocks noChangeAspect="1"/>
          </p:cNvPicPr>
          <p:nvPr/>
        </p:nvPicPr>
        <p:blipFill rotWithShape="1">
          <a:blip r:embed="rId3">
            <a:extLst>
              <a:ext uri="{28A0092B-C50C-407E-A947-70E740481C1C}">
                <a14:useLocalDpi xmlns:a14="http://schemas.microsoft.com/office/drawing/2010/main" val="0"/>
              </a:ext>
            </a:extLst>
          </a:blip>
          <a:srcRect t="7738"/>
          <a:stretch/>
        </p:blipFill>
        <p:spPr>
          <a:xfrm>
            <a:off x="2895600" y="952500"/>
            <a:ext cx="6400800" cy="5905500"/>
          </a:xfrm>
          <a:prstGeom prst="rect">
            <a:avLst/>
          </a:prstGeom>
        </p:spPr>
      </p:pic>
      <p:pic>
        <p:nvPicPr>
          <p:cNvPr id="5" name="Picture 4" descr="Rows.pdf"/>
          <p:cNvPicPr>
            <a:picLocks noChangeAspect="1"/>
          </p:cNvPicPr>
          <p:nvPr/>
        </p:nvPicPr>
        <p:blipFill rotWithShape="1">
          <a:blip r:embed="rId3">
            <a:extLst>
              <a:ext uri="{28A0092B-C50C-407E-A947-70E740481C1C}">
                <a14:useLocalDpi xmlns:a14="http://schemas.microsoft.com/office/drawing/2010/main" val="0"/>
              </a:ext>
            </a:extLst>
          </a:blip>
          <a:srcRect t="7738"/>
          <a:stretch/>
        </p:blipFill>
        <p:spPr>
          <a:xfrm>
            <a:off x="2895600" y="952500"/>
            <a:ext cx="6400800" cy="5905500"/>
          </a:xfrm>
          <a:prstGeom prst="rect">
            <a:avLst/>
          </a:prstGeom>
        </p:spPr>
      </p:pic>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Rows_PPs_byRo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
        <p:nvSpPr>
          <p:cNvPr id="2" name="Rectangle 1"/>
          <p:cNvSpPr/>
          <p:nvPr/>
        </p:nvSpPr>
        <p:spPr>
          <a:xfrm>
            <a:off x="4336867" y="2577740"/>
            <a:ext cx="1027612" cy="487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938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2966462974"/>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cxnSp>
        <p:nvCxnSpPr>
          <p:cNvPr id="3" name="Straight Arrow Connector 2"/>
          <p:cNvCxnSpPr/>
          <p:nvPr/>
        </p:nvCxnSpPr>
        <p:spPr>
          <a:xfrm flipV="1">
            <a:off x="1303867" y="3962400"/>
            <a:ext cx="2980265" cy="1066801"/>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798062"/>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cxnSp>
        <p:nvCxnSpPr>
          <p:cNvPr id="5" name="Straight Arrow Connector 4"/>
          <p:cNvCxnSpPr/>
          <p:nvPr/>
        </p:nvCxnSpPr>
        <p:spPr>
          <a:xfrm flipH="1">
            <a:off x="6790266" y="948267"/>
            <a:ext cx="524933" cy="1016000"/>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03867" y="3962400"/>
            <a:ext cx="2980265" cy="1066801"/>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341262"/>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cxnSp>
        <p:nvCxnSpPr>
          <p:cNvPr id="9" name="Straight Arrow Connector 8"/>
          <p:cNvCxnSpPr/>
          <p:nvPr/>
        </p:nvCxnSpPr>
        <p:spPr>
          <a:xfrm flipV="1">
            <a:off x="1303867" y="3962400"/>
            <a:ext cx="2980265" cy="1066801"/>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8297333" y="2963333"/>
            <a:ext cx="1439334" cy="541867"/>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790266" y="948267"/>
            <a:ext cx="524933" cy="1016000"/>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079394"/>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cxnSp>
        <p:nvCxnSpPr>
          <p:cNvPr id="9" name="Straight Arrow Connector 8"/>
          <p:cNvCxnSpPr/>
          <p:nvPr/>
        </p:nvCxnSpPr>
        <p:spPr>
          <a:xfrm flipV="1">
            <a:off x="1303867" y="3962400"/>
            <a:ext cx="2980265" cy="1066801"/>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8297333" y="2963333"/>
            <a:ext cx="1439334" cy="541867"/>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flipV="1">
            <a:off x="6671732" y="5198533"/>
            <a:ext cx="1439334" cy="1253067"/>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790266" y="948267"/>
            <a:ext cx="524933" cy="1016000"/>
          </a:xfrm>
          <a:prstGeom prst="straightConnector1">
            <a:avLst/>
          </a:prstGeom>
          <a:ln w="76200">
            <a:solidFill>
              <a:srgbClr val="75E889"/>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572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though these aren’t good ideas</a:t>
            </a:r>
            <a:endParaRPr lang="en-US" dirty="0"/>
          </a:p>
        </p:txBody>
      </p:sp>
      <p:sp>
        <p:nvSpPr>
          <p:cNvPr id="3" name="Content Placeholder 2"/>
          <p:cNvSpPr>
            <a:spLocks noGrp="1"/>
          </p:cNvSpPr>
          <p:nvPr>
            <p:ph idx="1"/>
          </p:nvPr>
        </p:nvSpPr>
        <p:spPr/>
        <p:txBody>
          <a:bodyPr/>
          <a:lstStyle/>
          <a:p>
            <a:r>
              <a:rPr lang="en-US" dirty="0" smtClean="0"/>
              <a:t>Before we get to Multiple Factor Analysis (MFA), we need to understand Principal Components Analysis (PCA) first</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36827756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t>What was the</a:t>
            </a:r>
            <a:r>
              <a:rPr lang="en-US" sz="2400" i="1" dirty="0"/>
              <a:t> contribution </a:t>
            </a:r>
            <a:r>
              <a:rPr lang="en-US" sz="2400" dirty="0"/>
              <a:t>of </a:t>
            </a:r>
            <a:r>
              <a:rPr lang="en-US" sz="2400" dirty="0" smtClean="0"/>
              <a:t>each individual </a:t>
            </a:r>
            <a:r>
              <a:rPr lang="en-US" sz="2400" dirty="0"/>
              <a:t>to </a:t>
            </a:r>
            <a:r>
              <a:rPr lang="en-US" sz="2400" dirty="0" smtClean="0"/>
              <a:t>the </a:t>
            </a:r>
            <a:r>
              <a:rPr lang="en-US" sz="2400" dirty="0"/>
              <a:t>compromise space?</a:t>
            </a:r>
          </a:p>
          <a:p>
            <a:pPr marL="514350" indent="-514350">
              <a:buFont typeface="+mj-lt"/>
              <a:buAutoNum type="arabicPeriod"/>
            </a:pPr>
            <a:r>
              <a:rPr lang="en-US" sz="2400" dirty="0" smtClean="0">
                <a:solidFill>
                  <a:schemeClr val="bg1">
                    <a:lumMod val="85000"/>
                  </a:schemeClr>
                </a:solidFill>
              </a:rPr>
              <a:t>Did </a:t>
            </a:r>
            <a:r>
              <a:rPr lang="en-US" sz="2400" dirty="0">
                <a:solidFill>
                  <a:schemeClr val="bg1">
                    <a:lumMod val="85000"/>
                  </a:schemeClr>
                </a:solidFill>
              </a:rPr>
              <a:t>gender and expertise influence the compromise space</a:t>
            </a:r>
            <a:r>
              <a:rPr lang="en-US" sz="2400" dirty="0" smtClean="0">
                <a:solidFill>
                  <a:schemeClr val="bg1">
                    <a:lumMod val="85000"/>
                  </a:schemeClr>
                </a:solidFill>
              </a:rPr>
              <a:t>?</a:t>
            </a:r>
            <a:endParaRPr lang="en-US" sz="2400" dirty="0">
              <a:solidFill>
                <a:schemeClr val="bg1">
                  <a:lumMod val="85000"/>
                </a:schemeClr>
              </a:solidFill>
            </a:endParaRPr>
          </a:p>
        </p:txBody>
      </p:sp>
    </p:spTree>
    <p:extLst>
      <p:ext uri="{BB962C8B-B14F-4D97-AF65-F5344CB8AC3E}">
        <p14:creationId xmlns:p14="http://schemas.microsoft.com/office/powerpoint/2010/main" val="1817195344"/>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table contributions</a:t>
            </a:r>
            <a:endParaRPr lang="en-US" dirty="0"/>
          </a:p>
        </p:txBody>
      </p:sp>
      <p:sp>
        <p:nvSpPr>
          <p:cNvPr id="3" name="Content Placeholder 2"/>
          <p:cNvSpPr>
            <a:spLocks noGrp="1"/>
          </p:cNvSpPr>
          <p:nvPr>
            <p:ph idx="1"/>
          </p:nvPr>
        </p:nvSpPr>
        <p:spPr/>
        <p:txBody>
          <a:bodyPr>
            <a:normAutofit/>
          </a:bodyPr>
          <a:lstStyle/>
          <a:p>
            <a:r>
              <a:rPr lang="en-US" dirty="0" smtClean="0"/>
              <a:t>In MFA, each table is exerting </a:t>
            </a:r>
            <a:r>
              <a:rPr lang="en-US" i="1" dirty="0" smtClean="0"/>
              <a:t>influence</a:t>
            </a:r>
            <a:r>
              <a:rPr lang="en-US" dirty="0" smtClean="0"/>
              <a:t> on the compromise space.</a:t>
            </a:r>
          </a:p>
          <a:p>
            <a:r>
              <a:rPr lang="en-US" dirty="0" smtClean="0"/>
              <a:t>How can we understand these individual influences?</a:t>
            </a:r>
          </a:p>
          <a:p>
            <a:r>
              <a:rPr lang="en-US" dirty="0" smtClean="0"/>
              <a:t>Further, how do we understand the </a:t>
            </a:r>
            <a:r>
              <a:rPr lang="en-US" i="1" dirty="0" smtClean="0"/>
              <a:t>relationship</a:t>
            </a:r>
            <a:r>
              <a:rPr lang="en-US" dirty="0" smtClean="0"/>
              <a:t> between individuals?</a:t>
            </a:r>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623676435"/>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Inertias</a:t>
            </a:r>
            <a:endParaRPr lang="en-US" dirty="0"/>
          </a:p>
        </p:txBody>
      </p:sp>
      <p:sp>
        <p:nvSpPr>
          <p:cNvPr id="3" name="Content Placeholder 2"/>
          <p:cNvSpPr>
            <a:spLocks noGrp="1"/>
          </p:cNvSpPr>
          <p:nvPr>
            <p:ph idx="1"/>
          </p:nvPr>
        </p:nvSpPr>
        <p:spPr/>
        <p:txBody>
          <a:bodyPr>
            <a:normAutofit fontScale="92500" lnSpcReduction="20000"/>
          </a:bodyPr>
          <a:lstStyle/>
          <a:p>
            <a:r>
              <a:rPr lang="en-US" dirty="0"/>
              <a:t>Partial </a:t>
            </a:r>
            <a:r>
              <a:rPr lang="en-US" dirty="0" smtClean="0"/>
              <a:t>inertias allow us to understand the relationship between participants and the influence of each participant to each component. </a:t>
            </a:r>
          </a:p>
          <a:p>
            <a:r>
              <a:rPr lang="en-US" dirty="0" smtClean="0"/>
              <a:t>Each table accounts for a certain amount of variance along each component</a:t>
            </a:r>
          </a:p>
          <a:p>
            <a:r>
              <a:rPr lang="en-US" dirty="0" smtClean="0"/>
              <a:t>Partial inertias are the proportion of total variance along each component that each table accounts for. </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019968760"/>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
        <p:nvSpPr>
          <p:cNvPr id="3" name="TextBox 2"/>
          <p:cNvSpPr txBox="1"/>
          <p:nvPr/>
        </p:nvSpPr>
        <p:spPr>
          <a:xfrm>
            <a:off x="5843451" y="5552497"/>
            <a:ext cx="1470274" cy="369332"/>
          </a:xfrm>
          <a:prstGeom prst="rect">
            <a:avLst/>
          </a:prstGeom>
          <a:noFill/>
        </p:spPr>
        <p:txBody>
          <a:bodyPr wrap="none" rtlCol="0">
            <a:spAutoFit/>
          </a:bodyPr>
          <a:lstStyle/>
          <a:p>
            <a:r>
              <a:rPr lang="en-US" dirty="0" smtClean="0"/>
              <a:t>Component 1</a:t>
            </a:r>
            <a:endParaRPr lang="en-US" dirty="0"/>
          </a:p>
        </p:txBody>
      </p:sp>
      <p:sp>
        <p:nvSpPr>
          <p:cNvPr id="5" name="TextBox 4"/>
          <p:cNvSpPr txBox="1"/>
          <p:nvPr/>
        </p:nvSpPr>
        <p:spPr>
          <a:xfrm rot="16200000">
            <a:off x="3122023" y="2963379"/>
            <a:ext cx="1484702" cy="369332"/>
          </a:xfrm>
          <a:prstGeom prst="rect">
            <a:avLst/>
          </a:prstGeom>
          <a:noFill/>
        </p:spPr>
        <p:txBody>
          <a:bodyPr wrap="none" rtlCol="0">
            <a:spAutoFit/>
          </a:bodyPr>
          <a:lstStyle/>
          <a:p>
            <a:r>
              <a:rPr lang="en-US" dirty="0" smtClean="0"/>
              <a:t>Component 2</a:t>
            </a:r>
            <a:endParaRPr lang="en-US" dirty="0"/>
          </a:p>
        </p:txBody>
      </p:sp>
    </p:spTree>
    <p:extLst>
      <p:ext uri="{BB962C8B-B14F-4D97-AF65-F5344CB8AC3E}">
        <p14:creationId xmlns:p14="http://schemas.microsoft.com/office/powerpoint/2010/main" val="2040629427"/>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a:t>What do demographics (gender, if someone is a </a:t>
            </a:r>
            <a:r>
              <a:rPr lang="en-US" sz="2400" dirty="0" err="1"/>
              <a:t>homebrewer</a:t>
            </a:r>
            <a:r>
              <a:rPr lang="en-US" sz="2400" dirty="0"/>
              <a:t>, expertise) tell us?</a:t>
            </a:r>
          </a:p>
        </p:txBody>
      </p:sp>
    </p:spTree>
    <p:extLst>
      <p:ext uri="{BB962C8B-B14F-4D97-AF65-F5344CB8AC3E}">
        <p14:creationId xmlns:p14="http://schemas.microsoft.com/office/powerpoint/2010/main" val="1982168925"/>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code</a:t>
            </a:r>
            <a:endParaRPr lang="en-US" dirty="0"/>
          </a:p>
        </p:txBody>
      </p:sp>
      <p:sp>
        <p:nvSpPr>
          <p:cNvPr id="3" name="Content Placeholder 2"/>
          <p:cNvSpPr>
            <a:spLocks noGrp="1"/>
          </p:cNvSpPr>
          <p:nvPr>
            <p:ph idx="1"/>
          </p:nvPr>
        </p:nvSpPr>
        <p:spPr>
          <a:xfrm>
            <a:off x="609600" y="1600201"/>
            <a:ext cx="10972800" cy="584199"/>
          </a:xfrm>
        </p:spPr>
        <p:txBody>
          <a:bodyPr>
            <a:normAutofit fontScale="70000" lnSpcReduction="20000"/>
          </a:bodyPr>
          <a:lstStyle/>
          <a:p>
            <a:r>
              <a:rPr lang="en-US" dirty="0"/>
              <a:t>File: </a:t>
            </a:r>
            <a:r>
              <a:rPr lang="en-US" dirty="0" smtClean="0"/>
              <a:t>2b_PicturesAndDetails.R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632480729"/>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
        <p:nvSpPr>
          <p:cNvPr id="6" name="Title 5"/>
          <p:cNvSpPr>
            <a:spLocks noGrp="1"/>
          </p:cNvSpPr>
          <p:nvPr>
            <p:ph type="title"/>
          </p:nvPr>
        </p:nvSpPr>
        <p:spPr/>
        <p:txBody>
          <a:bodyPr/>
          <a:lstStyle/>
          <a:p>
            <a:endParaRPr lang="en-US"/>
          </a:p>
        </p:txBody>
      </p:sp>
      <p:pic>
        <p:nvPicPr>
          <p:cNvPr id="7" name="Picture 6" descr="2b_MFA-extraPlot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091240" cy="6858000"/>
          </a:xfrm>
          <a:prstGeom prst="rect">
            <a:avLst/>
          </a:prstGeom>
        </p:spPr>
      </p:pic>
    </p:spTree>
    <p:extLst>
      <p:ext uri="{BB962C8B-B14F-4D97-AF65-F5344CB8AC3E}">
        <p14:creationId xmlns:p14="http://schemas.microsoft.com/office/powerpoint/2010/main" val="3447457012"/>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a:t>What do demographics (gender, if someone is a </a:t>
            </a:r>
            <a:r>
              <a:rPr lang="en-US" sz="2400" dirty="0" err="1"/>
              <a:t>homebrewer</a:t>
            </a:r>
            <a:r>
              <a:rPr lang="en-US" sz="2400" dirty="0"/>
              <a:t>, expertise) tell us?</a:t>
            </a:r>
          </a:p>
        </p:txBody>
      </p:sp>
    </p:spTree>
    <p:extLst>
      <p:ext uri="{BB962C8B-B14F-4D97-AF65-F5344CB8AC3E}">
        <p14:creationId xmlns:p14="http://schemas.microsoft.com/office/powerpoint/2010/main" val="835870713"/>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a:solidFill>
                  <a:schemeClr val="bg1">
                    <a:lumMod val="65000"/>
                  </a:schemeClr>
                </a:solidFill>
              </a:rPr>
              <a:t>What do demographics (</a:t>
            </a:r>
            <a:r>
              <a:rPr lang="en-US" sz="2400" dirty="0"/>
              <a:t>gender</a:t>
            </a:r>
            <a:r>
              <a:rPr lang="en-US" sz="2400" dirty="0">
                <a:solidFill>
                  <a:schemeClr val="bg1">
                    <a:lumMod val="65000"/>
                  </a:schemeClr>
                </a:solidFill>
              </a:rPr>
              <a:t>, if someone is a </a:t>
            </a:r>
            <a:r>
              <a:rPr lang="en-US" sz="2400" dirty="0" err="1">
                <a:solidFill>
                  <a:schemeClr val="bg1">
                    <a:lumMod val="65000"/>
                  </a:schemeClr>
                </a:solidFill>
              </a:rPr>
              <a:t>homebrewer</a:t>
            </a:r>
            <a:r>
              <a:rPr lang="en-US" sz="2400" dirty="0">
                <a:solidFill>
                  <a:schemeClr val="bg1">
                    <a:lumMod val="65000"/>
                  </a:schemeClr>
                </a:solidFill>
              </a:rPr>
              <a:t>, expertise) tell us?</a:t>
            </a:r>
          </a:p>
        </p:txBody>
      </p:sp>
    </p:spTree>
    <p:extLst>
      <p:ext uri="{BB962C8B-B14F-4D97-AF65-F5344CB8AC3E}">
        <p14:creationId xmlns:p14="http://schemas.microsoft.com/office/powerpoint/2010/main" val="136420741"/>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ender_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7186043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a:t>
            </a:r>
            <a:r>
              <a:rPr lang="en-US" b="1" dirty="0" smtClean="0"/>
              <a:t> </a:t>
            </a:r>
            <a:r>
              <a:rPr lang="en-US" dirty="0" smtClean="0"/>
              <a:t>is PCA?</a:t>
            </a:r>
            <a:endParaRPr lang="en-US" dirty="0"/>
          </a:p>
        </p:txBody>
      </p:sp>
      <p:sp>
        <p:nvSpPr>
          <p:cNvPr id="3" name="Content Placeholder 2"/>
          <p:cNvSpPr>
            <a:spLocks noGrp="1"/>
          </p:cNvSpPr>
          <p:nvPr>
            <p:ph idx="1"/>
          </p:nvPr>
        </p:nvSpPr>
        <p:spPr/>
        <p:txBody>
          <a:bodyPr anchor="ctr">
            <a:normAutofit/>
          </a:bodyPr>
          <a:lstStyle/>
          <a:p>
            <a:pPr>
              <a:lnSpc>
                <a:spcPct val="110000"/>
              </a:lnSpc>
            </a:pPr>
            <a:r>
              <a:rPr lang="en-US" dirty="0" smtClean="0"/>
              <a:t>Data </a:t>
            </a:r>
            <a:r>
              <a:rPr lang="en-US" dirty="0"/>
              <a:t>reduction technique that preserves the </a:t>
            </a:r>
            <a:r>
              <a:rPr lang="en-US" dirty="0" smtClean="0"/>
              <a:t>variance in </a:t>
            </a:r>
            <a:r>
              <a:rPr lang="en-US" dirty="0"/>
              <a:t>the data matrix by creating latent </a:t>
            </a:r>
            <a:r>
              <a:rPr lang="en-US" dirty="0" smtClean="0"/>
              <a:t>variables called components.</a:t>
            </a:r>
          </a:p>
          <a:p>
            <a:pPr>
              <a:lnSpc>
                <a:spcPct val="110000"/>
              </a:lnSpc>
            </a:pPr>
            <a:r>
              <a:rPr lang="en-US" dirty="0" smtClean="0"/>
              <a:t>Latent variables are a linear combination of original variables</a:t>
            </a:r>
          </a:p>
          <a:p>
            <a:pPr>
              <a:lnSpc>
                <a:spcPct val="110000"/>
              </a:lnSpc>
            </a:pPr>
            <a:r>
              <a:rPr lang="en-US" dirty="0" smtClean="0"/>
              <a:t>Components are orthogonal</a:t>
            </a:r>
          </a:p>
          <a:p>
            <a:pPr>
              <a:lnSpc>
                <a:spcPct val="110000"/>
              </a:lnSpc>
            </a:pPr>
            <a:r>
              <a:rPr lang="en-US" dirty="0"/>
              <a:t>PCA is computed on rectangular matrices, usually with rows as the observations and columns as the variables. </a:t>
            </a:r>
          </a:p>
        </p:txBody>
      </p:sp>
    </p:spTree>
    <p:extLst>
      <p:ext uri="{BB962C8B-B14F-4D97-AF65-F5344CB8AC3E}">
        <p14:creationId xmlns:p14="http://schemas.microsoft.com/office/powerpoint/2010/main" val="160846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ender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3890499180"/>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a:solidFill>
                  <a:schemeClr val="bg1">
                    <a:lumMod val="65000"/>
                  </a:schemeClr>
                </a:solidFill>
              </a:rPr>
              <a:t>What do demographics (</a:t>
            </a:r>
            <a:r>
              <a:rPr lang="en-US" sz="2400" dirty="0"/>
              <a:t>gender</a:t>
            </a:r>
            <a:r>
              <a:rPr lang="en-US" sz="2400" dirty="0">
                <a:solidFill>
                  <a:schemeClr val="bg1">
                    <a:lumMod val="65000"/>
                  </a:schemeClr>
                </a:solidFill>
              </a:rPr>
              <a:t>, </a:t>
            </a:r>
            <a:r>
              <a:rPr lang="en-US" sz="2400" dirty="0">
                <a:solidFill>
                  <a:srgbClr val="000000"/>
                </a:solidFill>
              </a:rPr>
              <a:t>if someone is a </a:t>
            </a:r>
            <a:r>
              <a:rPr lang="en-US" sz="2400" dirty="0" err="1">
                <a:solidFill>
                  <a:srgbClr val="000000"/>
                </a:solidFill>
              </a:rPr>
              <a:t>homebrewer</a:t>
            </a:r>
            <a:r>
              <a:rPr lang="en-US" sz="2400" dirty="0">
                <a:solidFill>
                  <a:schemeClr val="bg1">
                    <a:lumMod val="65000"/>
                  </a:schemeClr>
                </a:solidFill>
              </a:rPr>
              <a:t>, expertise) tell us?</a:t>
            </a:r>
          </a:p>
        </p:txBody>
      </p:sp>
    </p:spTree>
    <p:extLst>
      <p:ext uri="{BB962C8B-B14F-4D97-AF65-F5344CB8AC3E}">
        <p14:creationId xmlns:p14="http://schemas.microsoft.com/office/powerpoint/2010/main" val="1352501385"/>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enderHomebrew_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1256242509"/>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enderHomebrew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759579249"/>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MFA can answer:</a:t>
            </a:r>
            <a:endParaRPr lang="en-US" dirty="0"/>
          </a:p>
        </p:txBody>
      </p:sp>
      <p:sp>
        <p:nvSpPr>
          <p:cNvPr id="3" name="Content Placeholder 2"/>
          <p:cNvSpPr>
            <a:spLocks noGrp="1"/>
          </p:cNvSpPr>
          <p:nvPr>
            <p:ph idx="1"/>
          </p:nvPr>
        </p:nvSpPr>
        <p:spPr>
          <a:xfrm>
            <a:off x="609600" y="1887280"/>
            <a:ext cx="10972800" cy="4525963"/>
          </a:xfrm>
        </p:spPr>
        <p:txBody>
          <a:bodyPr>
            <a:noAutofit/>
          </a:bodyPr>
          <a:lstStyle/>
          <a:p>
            <a:pPr marL="514350" indent="-514350">
              <a:buFont typeface="+mj-lt"/>
              <a:buAutoNum type="arabicPeriod"/>
            </a:pPr>
            <a:r>
              <a:rPr lang="en-US" sz="2400" dirty="0">
                <a:solidFill>
                  <a:schemeClr val="bg1">
                    <a:lumMod val="85000"/>
                  </a:schemeClr>
                </a:solidFill>
              </a:rPr>
              <a:t>How did participants, collectively, rate the beers?</a:t>
            </a:r>
          </a:p>
          <a:p>
            <a:pPr marL="514350" indent="-514350">
              <a:buFont typeface="+mj-lt"/>
              <a:buAutoNum type="arabicPeriod"/>
            </a:pPr>
            <a:r>
              <a:rPr lang="en-US" sz="2400" dirty="0" smtClean="0">
                <a:solidFill>
                  <a:schemeClr val="bg1">
                    <a:lumMod val="85000"/>
                  </a:schemeClr>
                </a:solidFill>
              </a:rPr>
              <a:t>Did region influence beer ratings?</a:t>
            </a:r>
            <a:endParaRPr lang="en-US" sz="2400" dirty="0">
              <a:solidFill>
                <a:schemeClr val="bg1">
                  <a:lumMod val="85000"/>
                </a:schemeClr>
              </a:solidFill>
            </a:endParaRPr>
          </a:p>
          <a:p>
            <a:pPr marL="514350" indent="-514350">
              <a:buFont typeface="+mj-lt"/>
              <a:buAutoNum type="arabicPeriod"/>
            </a:pPr>
            <a:r>
              <a:rPr lang="en-US" sz="2400" dirty="0">
                <a:solidFill>
                  <a:schemeClr val="bg1">
                    <a:lumMod val="85000"/>
                  </a:schemeClr>
                </a:solidFill>
              </a:rPr>
              <a:t>How did </a:t>
            </a:r>
            <a:r>
              <a:rPr lang="en-US" sz="2400" i="1" dirty="0" smtClean="0">
                <a:solidFill>
                  <a:schemeClr val="bg1">
                    <a:lumMod val="85000"/>
                  </a:schemeClr>
                </a:solidFill>
              </a:rPr>
              <a:t>each</a:t>
            </a:r>
            <a:r>
              <a:rPr lang="en-US" sz="2400" dirty="0" smtClean="0">
                <a:solidFill>
                  <a:schemeClr val="bg1">
                    <a:lumMod val="85000"/>
                  </a:schemeClr>
                </a:solidFill>
              </a:rPr>
              <a:t> </a:t>
            </a:r>
            <a:r>
              <a:rPr lang="en-US" sz="2400" i="1" dirty="0" smtClean="0">
                <a:solidFill>
                  <a:schemeClr val="bg1">
                    <a:lumMod val="85000"/>
                  </a:schemeClr>
                </a:solidFill>
              </a:rPr>
              <a:t>individual</a:t>
            </a:r>
            <a:r>
              <a:rPr lang="en-US" sz="2400" dirty="0" smtClean="0">
                <a:solidFill>
                  <a:schemeClr val="bg1">
                    <a:lumMod val="85000"/>
                  </a:schemeClr>
                </a:solidFill>
              </a:rPr>
              <a:t> </a:t>
            </a:r>
            <a:r>
              <a:rPr lang="en-US" sz="2400" dirty="0">
                <a:solidFill>
                  <a:schemeClr val="bg1">
                    <a:lumMod val="85000"/>
                  </a:schemeClr>
                </a:solidFill>
              </a:rPr>
              <a:t>rate the beers?</a:t>
            </a:r>
          </a:p>
          <a:p>
            <a:pPr marL="514350" indent="-514350">
              <a:buFont typeface="+mj-lt"/>
              <a:buAutoNum type="arabicPeriod"/>
            </a:pPr>
            <a:r>
              <a:rPr lang="en-US" sz="2400" dirty="0">
                <a:solidFill>
                  <a:schemeClr val="bg1">
                    <a:lumMod val="85000"/>
                  </a:schemeClr>
                </a:solidFill>
              </a:rPr>
              <a:t>What was the</a:t>
            </a:r>
            <a:r>
              <a:rPr lang="en-US" sz="2400" i="1" dirty="0">
                <a:solidFill>
                  <a:schemeClr val="bg1">
                    <a:lumMod val="85000"/>
                  </a:schemeClr>
                </a:solidFill>
              </a:rPr>
              <a:t> contribution </a:t>
            </a:r>
            <a:r>
              <a:rPr lang="en-US" sz="2400" dirty="0">
                <a:solidFill>
                  <a:schemeClr val="bg1">
                    <a:lumMod val="85000"/>
                  </a:schemeClr>
                </a:solidFill>
              </a:rPr>
              <a:t>of </a:t>
            </a:r>
            <a:r>
              <a:rPr lang="en-US" sz="2400" dirty="0" smtClean="0">
                <a:solidFill>
                  <a:schemeClr val="bg1">
                    <a:lumMod val="85000"/>
                  </a:schemeClr>
                </a:solidFill>
              </a:rPr>
              <a:t>each individual </a:t>
            </a:r>
            <a:r>
              <a:rPr lang="en-US" sz="2400" dirty="0">
                <a:solidFill>
                  <a:schemeClr val="bg1">
                    <a:lumMod val="85000"/>
                  </a:schemeClr>
                </a:solidFill>
              </a:rPr>
              <a:t>to </a:t>
            </a:r>
            <a:r>
              <a:rPr lang="en-US" sz="2400" dirty="0" smtClean="0">
                <a:solidFill>
                  <a:schemeClr val="bg1">
                    <a:lumMod val="85000"/>
                  </a:schemeClr>
                </a:solidFill>
              </a:rPr>
              <a:t>the </a:t>
            </a:r>
            <a:r>
              <a:rPr lang="en-US" sz="2400" dirty="0">
                <a:solidFill>
                  <a:schemeClr val="bg1">
                    <a:lumMod val="85000"/>
                  </a:schemeClr>
                </a:solidFill>
              </a:rPr>
              <a:t>compromise space?</a:t>
            </a:r>
          </a:p>
          <a:p>
            <a:pPr marL="514350" indent="-514350">
              <a:buFont typeface="+mj-lt"/>
              <a:buAutoNum type="arabicPeriod"/>
            </a:pPr>
            <a:r>
              <a:rPr lang="en-US" sz="2400" dirty="0">
                <a:solidFill>
                  <a:schemeClr val="bg1">
                    <a:lumMod val="65000"/>
                  </a:schemeClr>
                </a:solidFill>
              </a:rPr>
              <a:t>What do demographics (</a:t>
            </a:r>
            <a:r>
              <a:rPr lang="en-US" sz="2400" dirty="0"/>
              <a:t>gender</a:t>
            </a:r>
            <a:r>
              <a:rPr lang="en-US" sz="2400" dirty="0">
                <a:solidFill>
                  <a:schemeClr val="bg1">
                    <a:lumMod val="65000"/>
                  </a:schemeClr>
                </a:solidFill>
              </a:rPr>
              <a:t>, </a:t>
            </a:r>
            <a:r>
              <a:rPr lang="en-US" sz="2400" dirty="0">
                <a:solidFill>
                  <a:srgbClr val="000000"/>
                </a:solidFill>
              </a:rPr>
              <a:t>if someone is a </a:t>
            </a:r>
            <a:r>
              <a:rPr lang="en-US" sz="2400" dirty="0" err="1">
                <a:solidFill>
                  <a:srgbClr val="000000"/>
                </a:solidFill>
              </a:rPr>
              <a:t>homebrewer</a:t>
            </a:r>
            <a:r>
              <a:rPr lang="en-US" sz="2400" dirty="0">
                <a:solidFill>
                  <a:srgbClr val="000000"/>
                </a:solidFill>
              </a:rPr>
              <a:t>, expertise</a:t>
            </a:r>
            <a:r>
              <a:rPr lang="en-US" sz="2400" dirty="0">
                <a:solidFill>
                  <a:schemeClr val="bg1">
                    <a:lumMod val="65000"/>
                  </a:schemeClr>
                </a:solidFill>
              </a:rPr>
              <a:t>) tell us?</a:t>
            </a:r>
          </a:p>
        </p:txBody>
      </p:sp>
    </p:spTree>
    <p:extLst>
      <p:ext uri="{BB962C8B-B14F-4D97-AF65-F5344CB8AC3E}">
        <p14:creationId xmlns:p14="http://schemas.microsoft.com/office/powerpoint/2010/main" val="3852485999"/>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enderHomebrewExpertise_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3026525080"/>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enderHomebrewExpertise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454354989"/>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In summary…</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355932036"/>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ow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4147647890"/>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PPs_perPerson_NoBigDot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118947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PCA work? </a:t>
            </a:r>
            <a:endParaRPr lang="en-US" dirty="0"/>
          </a:p>
        </p:txBody>
      </p:sp>
      <p:sp>
        <p:nvSpPr>
          <p:cNvPr id="3" name="Content Placeholder 2"/>
          <p:cNvSpPr>
            <a:spLocks noGrp="1"/>
          </p:cNvSpPr>
          <p:nvPr>
            <p:ph idx="1"/>
          </p:nvPr>
        </p:nvSpPr>
        <p:spPr/>
        <p:txBody>
          <a:bodyPr>
            <a:normAutofit fontScale="70000" lnSpcReduction="20000"/>
          </a:bodyPr>
          <a:lstStyle/>
          <a:p>
            <a:pPr marL="342900" lvl="1" indent="-342900">
              <a:buFont typeface="Arial" pitchFamily="34" charset="0"/>
              <a:buChar char="•"/>
            </a:pPr>
            <a:r>
              <a:rPr lang="en-US" sz="3100" dirty="0" smtClean="0"/>
              <a:t>First, preprocess the data to have a mean of 0 </a:t>
            </a:r>
            <a:r>
              <a:rPr lang="en-US" sz="3100" dirty="0"/>
              <a:t>and unitary </a:t>
            </a:r>
            <a:r>
              <a:rPr lang="en-US" sz="3100" dirty="0" smtClean="0"/>
              <a:t>norm</a:t>
            </a:r>
          </a:p>
          <a:p>
            <a:r>
              <a:rPr lang="en-US" dirty="0" smtClean="0"/>
              <a:t>Run a Singular Value Decomposition (SVD) on the preprocessed data</a:t>
            </a:r>
          </a:p>
          <a:p>
            <a:r>
              <a:rPr lang="en-US" dirty="0" smtClean="0"/>
              <a:t>The SVD describes the underlying structure of the data matrix through three special matrices: </a:t>
            </a:r>
            <a:r>
              <a:rPr lang="en-US" b="1" dirty="0" smtClean="0"/>
              <a:t>P  </a:t>
            </a:r>
            <a:r>
              <a:rPr lang="en-US" b="1" dirty="0" smtClean="0">
                <a:cs typeface="Times New Roman" panose="02020603050405020304" pitchFamily="18" charset="0"/>
              </a:rPr>
              <a:t>Δ  </a:t>
            </a:r>
            <a:r>
              <a:rPr lang="en-US" b="1" dirty="0" smtClean="0"/>
              <a:t>Q</a:t>
            </a:r>
            <a:r>
              <a:rPr lang="en-US" baseline="30000" dirty="0" smtClean="0"/>
              <a:t>T</a:t>
            </a:r>
            <a:r>
              <a:rPr lang="en-US" b="1" dirty="0" smtClean="0"/>
              <a:t>.</a:t>
            </a:r>
            <a:endParaRPr lang="en-US" dirty="0"/>
          </a:p>
          <a:p>
            <a:pPr lvl="1"/>
            <a:r>
              <a:rPr lang="en-US" b="1" dirty="0" smtClean="0"/>
              <a:t>P</a:t>
            </a:r>
            <a:r>
              <a:rPr lang="en-US" dirty="0" smtClean="0"/>
              <a:t> describes the fundamental relationship between rows (</a:t>
            </a:r>
            <a:r>
              <a:rPr lang="en-US" b="1" i="1" dirty="0" smtClean="0"/>
              <a:t>observations</a:t>
            </a:r>
            <a:r>
              <a:rPr lang="en-US" dirty="0" smtClean="0"/>
              <a:t>)</a:t>
            </a:r>
          </a:p>
          <a:p>
            <a:pPr lvl="1"/>
            <a:r>
              <a:rPr lang="en-US" b="1" dirty="0" smtClean="0"/>
              <a:t>Q</a:t>
            </a:r>
            <a:r>
              <a:rPr lang="en-US" dirty="0" smtClean="0"/>
              <a:t> </a:t>
            </a:r>
            <a:r>
              <a:rPr lang="en-US" dirty="0"/>
              <a:t>describes the fundamental relationship between </a:t>
            </a:r>
            <a:r>
              <a:rPr lang="en-US" dirty="0" smtClean="0"/>
              <a:t>columns (</a:t>
            </a:r>
            <a:r>
              <a:rPr lang="en-US" b="1" i="1" dirty="0" smtClean="0"/>
              <a:t>variables</a:t>
            </a:r>
            <a:r>
              <a:rPr lang="en-US" dirty="0" smtClean="0"/>
              <a:t>)</a:t>
            </a:r>
            <a:endParaRPr lang="en-US" dirty="0"/>
          </a:p>
          <a:p>
            <a:pPr lvl="1"/>
            <a:r>
              <a:rPr lang="en-US" b="1" dirty="0" err="1">
                <a:cs typeface="Times New Roman" panose="02020603050405020304" pitchFamily="18" charset="0"/>
              </a:rPr>
              <a:t>Δ</a:t>
            </a:r>
            <a:r>
              <a:rPr lang="en-US" b="1" dirty="0" smtClean="0"/>
              <a:t> </a:t>
            </a:r>
            <a:r>
              <a:rPr lang="en-US" dirty="0" smtClean="0"/>
              <a:t>describes the variance in the data set, per component</a:t>
            </a:r>
          </a:p>
          <a:p>
            <a:r>
              <a:rPr lang="en-US" b="1" dirty="0" smtClean="0"/>
              <a:t>In PCA, we are </a:t>
            </a:r>
            <a:r>
              <a:rPr lang="en-US" b="1" dirty="0"/>
              <a:t>taking a linear combination of the original variables that </a:t>
            </a:r>
            <a:r>
              <a:rPr lang="en-US" b="1" i="1" dirty="0"/>
              <a:t>maximizes</a:t>
            </a:r>
            <a:r>
              <a:rPr lang="en-US" b="1" dirty="0"/>
              <a:t> the variance in new latent variables or </a:t>
            </a:r>
            <a:r>
              <a:rPr lang="en-US" b="1" dirty="0" smtClean="0"/>
              <a:t>components. </a:t>
            </a:r>
          </a:p>
        </p:txBody>
      </p:sp>
    </p:spTree>
    <p:extLst>
      <p:ext uri="{BB962C8B-B14F-4D97-AF65-F5344CB8AC3E}">
        <p14:creationId xmlns:p14="http://schemas.microsoft.com/office/powerpoint/2010/main" val="2806827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ender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2837774364"/>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enderHomebrew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3219595055"/>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48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GenderHomebrewExpertise_P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6400800" cy="6400800"/>
          </a:xfrm>
          <a:prstGeom prst="rect">
            <a:avLst/>
          </a:prstGeom>
        </p:spPr>
      </p:pic>
    </p:spTree>
    <p:extLst>
      <p:ext uri="{BB962C8B-B14F-4D97-AF65-F5344CB8AC3E}">
        <p14:creationId xmlns:p14="http://schemas.microsoft.com/office/powerpoint/2010/main" val="1339118448"/>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Phew.</a:t>
            </a:r>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326149491"/>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solidFill>
                  <a:schemeClr val="bg1">
                    <a:lumMod val="85000"/>
                  </a:schemeClr>
                </a:solidFill>
              </a:rPr>
              <a:t>Data sets are getting big and complex.</a:t>
            </a:r>
          </a:p>
          <a:p>
            <a:pPr marL="457200" indent="-457200">
              <a:buClr>
                <a:schemeClr val="tx1"/>
              </a:buClr>
              <a:buFont typeface="+mj-lt"/>
              <a:buAutoNum type="arabicPeriod"/>
            </a:pPr>
            <a:r>
              <a:rPr lang="en-US" sz="3200" dirty="0" smtClean="0">
                <a:solidFill>
                  <a:schemeClr val="bg1">
                    <a:lumMod val="85000"/>
                  </a:schemeClr>
                </a:solidFill>
              </a:rPr>
              <a:t>Problems with big data.</a:t>
            </a:r>
          </a:p>
          <a:p>
            <a:pPr marL="457200" indent="-457200">
              <a:buClr>
                <a:schemeClr val="tx1"/>
              </a:buClr>
              <a:buFont typeface="+mj-lt"/>
              <a:buAutoNum type="arabicPeriod"/>
            </a:pPr>
            <a:r>
              <a:rPr lang="en-US" sz="3200" dirty="0" smtClean="0">
                <a:solidFill>
                  <a:schemeClr val="bg1">
                    <a:lumMod val="85000"/>
                  </a:schemeClr>
                </a:solidFill>
              </a:rPr>
              <a:t>Potential solution – Multiple Factor Analysis.</a:t>
            </a:r>
          </a:p>
          <a:p>
            <a:pPr marL="457200" indent="-457200">
              <a:buClr>
                <a:schemeClr val="tx1"/>
              </a:buClr>
              <a:buFont typeface="+mj-lt"/>
              <a:buAutoNum type="arabicPeriod"/>
            </a:pPr>
            <a:r>
              <a:rPr lang="en-US" sz="3200" dirty="0" smtClean="0">
                <a:solidFill>
                  <a:schemeClr val="bg1">
                    <a:lumMod val="85000"/>
                  </a:schemeClr>
                </a:solidFill>
              </a:rPr>
              <a:t>Beer!</a:t>
            </a:r>
          </a:p>
          <a:p>
            <a:pPr marL="457200" indent="-457200">
              <a:buClr>
                <a:schemeClr val="tx1"/>
              </a:buClr>
              <a:buFont typeface="+mj-lt"/>
              <a:buAutoNum type="arabicPeriod"/>
            </a:pPr>
            <a:r>
              <a:rPr lang="en-US" dirty="0"/>
              <a:t>More advance topics</a:t>
            </a:r>
          </a:p>
        </p:txBody>
      </p:sp>
    </p:spTree>
    <p:extLst>
      <p:ext uri="{BB962C8B-B14F-4D97-AF65-F5344CB8AC3E}">
        <p14:creationId xmlns:p14="http://schemas.microsoft.com/office/powerpoint/2010/main" val="625582114"/>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MFA further</a:t>
            </a:r>
            <a:endParaRPr lang="en-US" dirty="0"/>
          </a:p>
        </p:txBody>
      </p:sp>
      <p:sp>
        <p:nvSpPr>
          <p:cNvPr id="3" name="Content Placeholder 2"/>
          <p:cNvSpPr>
            <a:spLocks noGrp="1"/>
          </p:cNvSpPr>
          <p:nvPr>
            <p:ph idx="1"/>
          </p:nvPr>
        </p:nvSpPr>
        <p:spPr/>
        <p:txBody>
          <a:bodyPr/>
          <a:lstStyle/>
          <a:p>
            <a:r>
              <a:rPr lang="en-US" dirty="0" smtClean="0"/>
              <a:t>How do we know exactly which components are important?</a:t>
            </a:r>
          </a:p>
          <a:p>
            <a:r>
              <a:rPr lang="en-US" dirty="0" smtClean="0"/>
              <a:t>How do we know which variables are important?</a:t>
            </a:r>
          </a:p>
          <a:p>
            <a:r>
              <a:rPr lang="en-US" dirty="0" smtClean="0"/>
              <a:t>How do we know if, e.g., demographics are important?</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611564588"/>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MFA further</a:t>
            </a:r>
            <a:endParaRPr lang="en-US" dirty="0"/>
          </a:p>
        </p:txBody>
      </p:sp>
      <p:sp>
        <p:nvSpPr>
          <p:cNvPr id="3" name="Content Placeholder 2"/>
          <p:cNvSpPr>
            <a:spLocks noGrp="1"/>
          </p:cNvSpPr>
          <p:nvPr>
            <p:ph idx="1"/>
          </p:nvPr>
        </p:nvSpPr>
        <p:spPr/>
        <p:txBody>
          <a:bodyPr/>
          <a:lstStyle/>
          <a:p>
            <a:r>
              <a:rPr lang="en-US" dirty="0" smtClean="0"/>
              <a:t>Resampling</a:t>
            </a:r>
          </a:p>
          <a:p>
            <a:r>
              <a:rPr lang="en-US" dirty="0" smtClean="0"/>
              <a:t>Resampling</a:t>
            </a:r>
          </a:p>
          <a:p>
            <a:r>
              <a:rPr lang="en-US" dirty="0" smtClean="0"/>
              <a:t>Resampling</a:t>
            </a:r>
          </a:p>
          <a:p>
            <a:r>
              <a:rPr lang="en-US" dirty="0" smtClean="0"/>
              <a:t>Resampling</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513112135"/>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MFA further</a:t>
            </a:r>
            <a:endParaRPr lang="en-US" dirty="0"/>
          </a:p>
        </p:txBody>
      </p:sp>
      <p:sp>
        <p:nvSpPr>
          <p:cNvPr id="3" name="Content Placeholder 2"/>
          <p:cNvSpPr>
            <a:spLocks noGrp="1"/>
          </p:cNvSpPr>
          <p:nvPr>
            <p:ph idx="1"/>
          </p:nvPr>
        </p:nvSpPr>
        <p:spPr/>
        <p:txBody>
          <a:bodyPr/>
          <a:lstStyle/>
          <a:p>
            <a:r>
              <a:rPr lang="en-US" dirty="0" smtClean="0"/>
              <a:t>Bootstrap Resampling – Stability of items and groups</a:t>
            </a:r>
          </a:p>
          <a:p>
            <a:r>
              <a:rPr lang="en-US" dirty="0" smtClean="0"/>
              <a:t>Split-half Resampling – Reproducibility of components</a:t>
            </a:r>
          </a:p>
          <a:p>
            <a:r>
              <a:rPr lang="en-US" dirty="0" smtClean="0"/>
              <a:t>Jackknife Resampling – Predictability of individuals</a:t>
            </a:r>
          </a:p>
          <a:p>
            <a:r>
              <a:rPr lang="en-US" dirty="0" smtClean="0"/>
              <a:t>Permutation Resampling – Test the null (variance explained)</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877653265"/>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MFA further</a:t>
            </a:r>
            <a:endParaRPr lang="en-US" dirty="0"/>
          </a:p>
        </p:txBody>
      </p:sp>
      <p:sp>
        <p:nvSpPr>
          <p:cNvPr id="3" name="Content Placeholder 2"/>
          <p:cNvSpPr>
            <a:spLocks noGrp="1"/>
          </p:cNvSpPr>
          <p:nvPr>
            <p:ph idx="1"/>
          </p:nvPr>
        </p:nvSpPr>
        <p:spPr/>
        <p:txBody>
          <a:bodyPr/>
          <a:lstStyle/>
          <a:p>
            <a:r>
              <a:rPr lang="en-US" dirty="0" smtClean="0"/>
              <a:t>What if my structure is more complex?</a:t>
            </a:r>
          </a:p>
          <a:p>
            <a:r>
              <a:rPr lang="en-US" dirty="0" smtClean="0"/>
              <a:t>What if I required a different normalization?</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927207935"/>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MFA further</a:t>
            </a:r>
            <a:endParaRPr lang="en-US" dirty="0"/>
          </a:p>
        </p:txBody>
      </p:sp>
      <p:sp>
        <p:nvSpPr>
          <p:cNvPr id="3" name="Content Placeholder 2"/>
          <p:cNvSpPr>
            <a:spLocks noGrp="1"/>
          </p:cNvSpPr>
          <p:nvPr>
            <p:ph idx="1"/>
          </p:nvPr>
        </p:nvSpPr>
        <p:spPr/>
        <p:txBody>
          <a:bodyPr/>
          <a:lstStyle/>
          <a:p>
            <a:r>
              <a:rPr lang="en-US" dirty="0" smtClean="0"/>
              <a:t>Numerous variants of MFA for mixed data, path-modeling, and MDS-like approaches</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8871423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000064574"/>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2805821272"/>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037390354"/>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2446588521"/>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Tree>
    <p:extLst>
      <p:ext uri="{BB962C8B-B14F-4D97-AF65-F5344CB8AC3E}">
        <p14:creationId xmlns:p14="http://schemas.microsoft.com/office/powerpoint/2010/main" val="882069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if you need a different normalization?</a:t>
            </a:r>
          </a:p>
          <a:p>
            <a:pPr lvl="1"/>
            <a:r>
              <a:rPr lang="en-US" dirty="0" smtClean="0"/>
              <a:t>STATIS</a:t>
            </a:r>
          </a:p>
          <a:p>
            <a:r>
              <a:rPr lang="en-US" dirty="0" smtClean="0"/>
              <a:t>What if you have mixed data types?</a:t>
            </a:r>
          </a:p>
          <a:p>
            <a:pPr lvl="1"/>
            <a:r>
              <a:rPr lang="en-US" dirty="0" smtClean="0"/>
              <a:t>MFACT and </a:t>
            </a:r>
            <a:r>
              <a:rPr lang="en-US" dirty="0" err="1" smtClean="0"/>
              <a:t>heterogenous</a:t>
            </a:r>
            <a:r>
              <a:rPr lang="en-US" dirty="0" smtClean="0"/>
              <a:t> MFA</a:t>
            </a:r>
          </a:p>
          <a:p>
            <a:r>
              <a:rPr lang="en-US" dirty="0" smtClean="0"/>
              <a:t>What if you have distance tables?</a:t>
            </a:r>
          </a:p>
          <a:p>
            <a:pPr lvl="1"/>
            <a:r>
              <a:rPr lang="en-US" dirty="0" err="1" smtClean="0"/>
              <a:t>DiSTATIS</a:t>
            </a:r>
            <a:r>
              <a:rPr lang="en-US" dirty="0" smtClean="0"/>
              <a:t> </a:t>
            </a:r>
          </a:p>
          <a:p>
            <a:r>
              <a:rPr lang="en-US" dirty="0" smtClean="0"/>
              <a:t>What if you have groups on the rows?</a:t>
            </a:r>
          </a:p>
          <a:p>
            <a:pPr lvl="1"/>
            <a:r>
              <a:rPr lang="en-US" dirty="0" err="1" smtClean="0"/>
              <a:t>MuBADA</a:t>
            </a:r>
            <a:r>
              <a:rPr lang="en-US" dirty="0" smtClean="0"/>
              <a:t> and </a:t>
            </a:r>
            <a:r>
              <a:rPr lang="en-US" dirty="0" err="1" smtClean="0"/>
              <a:t>MuDiCA</a:t>
            </a:r>
            <a:endParaRPr lang="en-US" dirty="0" smtClean="0"/>
          </a:p>
          <a:p>
            <a:r>
              <a:rPr lang="en-US" dirty="0" smtClean="0"/>
              <a:t>And so many more</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709651713"/>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t>
            </a:r>
            <a:endParaRPr lang="en-US" dirty="0"/>
          </a:p>
        </p:txBody>
      </p:sp>
      <p:sp>
        <p:nvSpPr>
          <p:cNvPr id="3" name="Content Placeholder 2"/>
          <p:cNvSpPr>
            <a:spLocks noGrp="1"/>
          </p:cNvSpPr>
          <p:nvPr>
            <p:ph idx="1"/>
          </p:nvPr>
        </p:nvSpPr>
        <p:spPr/>
        <p:txBody>
          <a:bodyPr/>
          <a:lstStyle/>
          <a:p>
            <a:r>
              <a:rPr lang="en-US" dirty="0" smtClean="0"/>
              <a:t>Questions, comments, complaints?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498397750"/>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r>
              <a:rPr lang="en-US" dirty="0" err="1"/>
              <a:t>Abdi</a:t>
            </a:r>
            <a:r>
              <a:rPr lang="en-US" dirty="0"/>
              <a:t>, H., &amp; </a:t>
            </a:r>
            <a:r>
              <a:rPr lang="en-US" dirty="0" err="1"/>
              <a:t>Valentin</a:t>
            </a:r>
            <a:r>
              <a:rPr lang="en-US" dirty="0"/>
              <a:t>, D. (2007). DISTATIS: the analysis of multiple distances matrices. In </a:t>
            </a:r>
            <a:r>
              <a:rPr lang="en-US" i="1" dirty="0"/>
              <a:t>Encyclopedia of Measurement and Statistics</a:t>
            </a:r>
            <a:r>
              <a:rPr lang="en-US" dirty="0"/>
              <a:t> (pp. 284–290).</a:t>
            </a:r>
          </a:p>
          <a:p>
            <a:r>
              <a:rPr lang="en-US" dirty="0" err="1"/>
              <a:t>Abdi</a:t>
            </a:r>
            <a:r>
              <a:rPr lang="en-US" dirty="0"/>
              <a:t>, H., Williams, L. J., &amp; </a:t>
            </a:r>
            <a:r>
              <a:rPr lang="en-US" dirty="0" err="1"/>
              <a:t>Valentin</a:t>
            </a:r>
            <a:r>
              <a:rPr lang="en-US" dirty="0"/>
              <a:t>, D. (2013). Multiple factor analysis: principal component analysis for </a:t>
            </a:r>
            <a:r>
              <a:rPr lang="en-US" dirty="0" err="1"/>
              <a:t>multitable</a:t>
            </a:r>
            <a:r>
              <a:rPr lang="en-US" dirty="0"/>
              <a:t> and </a:t>
            </a:r>
            <a:r>
              <a:rPr lang="en-US" dirty="0" err="1"/>
              <a:t>multiblock</a:t>
            </a:r>
            <a:r>
              <a:rPr lang="en-US" dirty="0"/>
              <a:t> data sets. </a:t>
            </a:r>
            <a:r>
              <a:rPr lang="en-US" i="1" dirty="0"/>
              <a:t>Wiley Interdisciplinary Reviews: Computational Statistics</a:t>
            </a:r>
            <a:r>
              <a:rPr lang="en-US" dirty="0"/>
              <a:t>, </a:t>
            </a:r>
            <a:r>
              <a:rPr lang="en-US" i="1" dirty="0"/>
              <a:t>5</a:t>
            </a:r>
            <a:r>
              <a:rPr lang="en-US" dirty="0"/>
              <a:t>(2), 149–179. http://</a:t>
            </a:r>
            <a:r>
              <a:rPr lang="en-US" dirty="0" err="1"/>
              <a:t>doi.org</a:t>
            </a:r>
            <a:r>
              <a:rPr lang="en-US" dirty="0"/>
              <a:t>/10.1002/wics.1246</a:t>
            </a:r>
          </a:p>
          <a:p>
            <a:r>
              <a:rPr lang="en-US" dirty="0"/>
              <a:t>Williams, L., </a:t>
            </a:r>
            <a:r>
              <a:rPr lang="en-US" dirty="0" err="1"/>
              <a:t>Abdi</a:t>
            </a:r>
            <a:r>
              <a:rPr lang="en-US" dirty="0"/>
              <a:t>, H., French, R., &amp; Orange, J. (2010). A tutorial on Multi-Block Discriminant Correspondence Analysis (MUDICA): A new method for analyzing discourse data from clinical populations. </a:t>
            </a:r>
            <a:r>
              <a:rPr lang="en-US" i="1" dirty="0"/>
              <a:t>Journal of Speech, Language and Hearing Research</a:t>
            </a:r>
            <a:r>
              <a:rPr lang="en-US" dirty="0"/>
              <a:t>, </a:t>
            </a:r>
            <a:r>
              <a:rPr lang="en-US" i="1" dirty="0"/>
              <a:t>53</a:t>
            </a:r>
            <a:r>
              <a:rPr lang="en-US" dirty="0" smtClean="0"/>
              <a:t>.</a:t>
            </a:r>
          </a:p>
          <a:p>
            <a:r>
              <a:rPr lang="en-US" dirty="0" err="1"/>
              <a:t>Abdi</a:t>
            </a:r>
            <a:r>
              <a:rPr lang="en-US" dirty="0"/>
              <a:t>, H. (2007). Analyzing assessors and products in sorting tasks: DISTATIS, theory and applications. </a:t>
            </a:r>
            <a:r>
              <a:rPr lang="en-US" i="1" dirty="0"/>
              <a:t>Food Quality and Preference</a:t>
            </a:r>
            <a:r>
              <a:rPr lang="en-US" dirty="0"/>
              <a:t>, </a:t>
            </a:r>
            <a:r>
              <a:rPr lang="en-US" i="1" dirty="0"/>
              <a:t>18</a:t>
            </a:r>
            <a:r>
              <a:rPr lang="en-US" dirty="0"/>
              <a:t>(4), 627–640. http://</a:t>
            </a:r>
            <a:r>
              <a:rPr lang="en-US" dirty="0" err="1"/>
              <a:t>doi.org</a:t>
            </a:r>
            <a:r>
              <a:rPr lang="en-US" dirty="0"/>
              <a:t>/10.1016/j.foodqual.</a:t>
            </a:r>
            <a:r>
              <a:rPr lang="en-US" dirty="0" smtClean="0"/>
              <a:t>2006.09.003</a:t>
            </a:r>
          </a:p>
          <a:p>
            <a:r>
              <a:rPr lang="en-US" dirty="0"/>
              <a:t>Beaton, D., </a:t>
            </a:r>
            <a:r>
              <a:rPr lang="en-US" dirty="0" err="1"/>
              <a:t>Fatt</a:t>
            </a:r>
            <a:r>
              <a:rPr lang="en-US" dirty="0"/>
              <a:t>, C. R. C., &amp; </a:t>
            </a:r>
            <a:r>
              <a:rPr lang="en-US" dirty="0" err="1"/>
              <a:t>Abdi</a:t>
            </a:r>
            <a:r>
              <a:rPr lang="en-US" dirty="0"/>
              <a:t>, H. (2014). An </a:t>
            </a:r>
            <a:r>
              <a:rPr lang="en-US" dirty="0" err="1"/>
              <a:t>ExPosition</a:t>
            </a:r>
            <a:r>
              <a:rPr lang="en-US" dirty="0"/>
              <a:t> of multivariate analysis with the singular value decomposition in R. </a:t>
            </a:r>
            <a:r>
              <a:rPr lang="en-US" i="1" dirty="0"/>
              <a:t>Computational Statistics &amp; Data Analysis</a:t>
            </a:r>
            <a:r>
              <a:rPr lang="en-US" dirty="0"/>
              <a:t>, </a:t>
            </a:r>
            <a:r>
              <a:rPr lang="en-US" i="1" dirty="0"/>
              <a:t>72</a:t>
            </a:r>
            <a:r>
              <a:rPr lang="en-US" dirty="0"/>
              <a:t>(0), 176 – 189. http://</a:t>
            </a:r>
            <a:r>
              <a:rPr lang="en-US" dirty="0" err="1"/>
              <a:t>doi.org</a:t>
            </a:r>
            <a:r>
              <a:rPr lang="en-US" dirty="0"/>
              <a:t>/http://</a:t>
            </a:r>
            <a:r>
              <a:rPr lang="en-US" dirty="0" err="1"/>
              <a:t>dx.doi.org</a:t>
            </a:r>
            <a:r>
              <a:rPr lang="en-US" dirty="0"/>
              <a:t>/10.1016/j.csda.</a:t>
            </a:r>
            <a:r>
              <a:rPr lang="en-US" dirty="0" smtClean="0"/>
              <a:t>2013.11.006</a:t>
            </a:r>
          </a:p>
          <a:p>
            <a:r>
              <a:rPr lang="en-US" dirty="0" err="1" smtClean="0"/>
              <a:t>Bécue</a:t>
            </a:r>
            <a:r>
              <a:rPr lang="en-US" dirty="0" err="1"/>
              <a:t>-Bertaut</a:t>
            </a:r>
            <a:r>
              <a:rPr lang="en-US" dirty="0"/>
              <a:t>, M., &amp; </a:t>
            </a:r>
            <a:r>
              <a:rPr lang="en-US" dirty="0" err="1"/>
              <a:t>Pagès</a:t>
            </a:r>
            <a:r>
              <a:rPr lang="en-US" dirty="0"/>
              <a:t>, J. (2008). Multiple factor analysis and clustering of a mixture of quantitative, categorical and frequency data. </a:t>
            </a:r>
            <a:r>
              <a:rPr lang="en-US" i="1" dirty="0"/>
              <a:t>Computational Statistics &amp; Data Analysis</a:t>
            </a:r>
            <a:r>
              <a:rPr lang="en-US" dirty="0"/>
              <a:t>, </a:t>
            </a:r>
            <a:r>
              <a:rPr lang="en-US" i="1" dirty="0"/>
              <a:t>52</a:t>
            </a:r>
            <a:r>
              <a:rPr lang="en-US" dirty="0"/>
              <a:t>(6), 3255–3268. </a:t>
            </a:r>
            <a:r>
              <a:rPr lang="en-US" dirty="0">
                <a:hlinkClick r:id="rId2"/>
              </a:rPr>
              <a:t>http://doi.org/10.1016/j.csda.</a:t>
            </a:r>
            <a:r>
              <a:rPr lang="en-US" dirty="0" smtClean="0">
                <a:hlinkClick r:id="rId2"/>
              </a:rPr>
              <a:t>2007.09.023</a:t>
            </a:r>
            <a:endParaRPr lang="en-US" dirty="0" smtClean="0"/>
          </a:p>
          <a:p>
            <a:r>
              <a:rPr lang="en-US" dirty="0" err="1"/>
              <a:t>Hesterberg</a:t>
            </a:r>
            <a:r>
              <a:rPr lang="en-US" dirty="0"/>
              <a:t>, T. (2011). Bootstrap. </a:t>
            </a:r>
            <a:r>
              <a:rPr lang="en-US" i="1" dirty="0"/>
              <a:t>Wiley Interdisciplinary Reviews: Computational Statistics</a:t>
            </a:r>
            <a:r>
              <a:rPr lang="en-US" dirty="0"/>
              <a:t>, </a:t>
            </a:r>
            <a:r>
              <a:rPr lang="en-US" i="1" dirty="0"/>
              <a:t>3</a:t>
            </a:r>
            <a:r>
              <a:rPr lang="en-US" dirty="0"/>
              <a:t>, 497–526. http://</a:t>
            </a:r>
            <a:r>
              <a:rPr lang="en-US" dirty="0" err="1"/>
              <a:t>doi.org</a:t>
            </a:r>
            <a:r>
              <a:rPr lang="en-US" dirty="0"/>
              <a:t>/10.1002/wics.</a:t>
            </a:r>
            <a:r>
              <a:rPr lang="en-US" dirty="0" smtClean="0"/>
              <a:t>182</a:t>
            </a:r>
          </a:p>
          <a:p>
            <a:r>
              <a:rPr lang="en-US" dirty="0" err="1"/>
              <a:t>Strother</a:t>
            </a:r>
            <a:r>
              <a:rPr lang="en-US" dirty="0"/>
              <a:t>, S. C., Anderson, J., Hansen, L. K., </a:t>
            </a:r>
            <a:r>
              <a:rPr lang="en-US" dirty="0" err="1"/>
              <a:t>Kjems</a:t>
            </a:r>
            <a:r>
              <a:rPr lang="en-US" dirty="0"/>
              <a:t>, U., </a:t>
            </a:r>
            <a:r>
              <a:rPr lang="en-US" dirty="0" err="1"/>
              <a:t>Kustra</a:t>
            </a:r>
            <a:r>
              <a:rPr lang="en-US" dirty="0"/>
              <a:t>, R., </a:t>
            </a:r>
            <a:r>
              <a:rPr lang="en-US" dirty="0" err="1"/>
              <a:t>Sidtis</a:t>
            </a:r>
            <a:r>
              <a:rPr lang="en-US" dirty="0"/>
              <a:t>, J., … </a:t>
            </a:r>
            <a:r>
              <a:rPr lang="en-US" dirty="0" err="1"/>
              <a:t>Rottenberg</a:t>
            </a:r>
            <a:r>
              <a:rPr lang="en-US" dirty="0"/>
              <a:t>, D. (2002). The quantitative evaluation of functional neuroimaging experiments: the NPAIRS data analysis framework. </a:t>
            </a:r>
            <a:r>
              <a:rPr lang="en-US" i="1" dirty="0" err="1"/>
              <a:t>NeuroImage</a:t>
            </a:r>
            <a:r>
              <a:rPr lang="en-US" dirty="0"/>
              <a:t>, </a:t>
            </a:r>
            <a:r>
              <a:rPr lang="en-US" i="1" dirty="0"/>
              <a:t>15</a:t>
            </a:r>
            <a:r>
              <a:rPr lang="en-US" dirty="0"/>
              <a:t>(4), 747–771</a:t>
            </a:r>
            <a:r>
              <a:rPr lang="en-US" dirty="0" smtClean="0"/>
              <a:t>.</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4239809455"/>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sp>
        <p:nvSpPr>
          <p:cNvPr id="3" name="Content Placeholder 2"/>
          <p:cNvSpPr>
            <a:spLocks noGrp="1"/>
          </p:cNvSpPr>
          <p:nvPr>
            <p:ph idx="1"/>
          </p:nvPr>
        </p:nvSpPr>
        <p:spPr/>
        <p:txBody>
          <a:bodyPr/>
          <a:lstStyle/>
          <a:p>
            <a:r>
              <a:rPr lang="en-US" dirty="0" smtClean="0"/>
              <a:t>Found at:</a:t>
            </a:r>
          </a:p>
          <a:p>
            <a:pPr marL="0" indent="0" algn="ctr">
              <a:buNone/>
            </a:pPr>
            <a:r>
              <a:rPr lang="en-US" dirty="0"/>
              <a:t>http://</a:t>
            </a:r>
            <a:r>
              <a:rPr lang="en-US" dirty="0" err="1"/>
              <a:t>www.derekbeaton.com</a:t>
            </a:r>
            <a:r>
              <a:rPr lang="en-US" dirty="0"/>
              <a:t>/samr-swpa-2016/</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22977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t>Data sets are getting big and complex.</a:t>
            </a:r>
          </a:p>
          <a:p>
            <a:pPr marL="457200" indent="-457200">
              <a:buClr>
                <a:schemeClr val="tx1"/>
              </a:buClr>
              <a:buFont typeface="+mj-lt"/>
              <a:buAutoNum type="arabicPeriod"/>
            </a:pPr>
            <a:r>
              <a:rPr lang="en-US" dirty="0"/>
              <a:t>Problems with wide data or </a:t>
            </a:r>
            <a:r>
              <a:rPr lang="en-US" dirty="0" smtClean="0"/>
              <a:t>multi-table</a:t>
            </a:r>
            <a:r>
              <a:rPr lang="en-US" sz="3200" dirty="0" smtClean="0"/>
              <a:t>.</a:t>
            </a:r>
          </a:p>
          <a:p>
            <a:pPr marL="457200" indent="-457200">
              <a:buClr>
                <a:schemeClr val="tx1"/>
              </a:buClr>
              <a:buFont typeface="+mj-lt"/>
              <a:buAutoNum type="arabicPeriod"/>
            </a:pPr>
            <a:r>
              <a:rPr lang="en-US" sz="3200" dirty="0" smtClean="0"/>
              <a:t>Potential solution – Multiple Factor Analysis.</a:t>
            </a:r>
          </a:p>
          <a:p>
            <a:pPr marL="457200" indent="-457200">
              <a:buClr>
                <a:schemeClr val="tx1"/>
              </a:buClr>
              <a:buFont typeface="+mj-lt"/>
              <a:buAutoNum type="arabicPeriod"/>
            </a:pPr>
            <a:r>
              <a:rPr lang="en-US" sz="3200" dirty="0" smtClean="0"/>
              <a:t>Beer!</a:t>
            </a:r>
          </a:p>
          <a:p>
            <a:pPr marL="457200" indent="-457200">
              <a:buClr>
                <a:schemeClr val="tx1"/>
              </a:buClr>
              <a:buFont typeface="+mj-lt"/>
              <a:buAutoNum type="arabicPeriod"/>
            </a:pPr>
            <a:r>
              <a:rPr lang="en-US" dirty="0" smtClean="0"/>
              <a:t>More advance topics</a:t>
            </a:r>
            <a:endParaRPr lang="en-US" sz="3200" dirty="0" smtClean="0"/>
          </a:p>
        </p:txBody>
      </p:sp>
    </p:spTree>
    <p:extLst>
      <p:ext uri="{BB962C8B-B14F-4D97-AF65-F5344CB8AC3E}">
        <p14:creationId xmlns:p14="http://schemas.microsoft.com/office/powerpoint/2010/main" val="24572337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000064574"/>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2805821272"/>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037390354"/>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2446588521"/>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4" name="Content Placeholder 2"/>
          <p:cNvSpPr>
            <a:spLocks noGrp="1"/>
          </p:cNvSpPr>
          <p:nvPr>
            <p:ph idx="1"/>
          </p:nvPr>
        </p:nvSpPr>
        <p:spPr>
          <a:xfrm>
            <a:off x="609600" y="1600201"/>
            <a:ext cx="10972800" cy="4525963"/>
          </a:xfrm>
        </p:spPr>
        <p:txBody>
          <a:bodyPr anchor="t">
            <a:normAutofit/>
          </a:bodyPr>
          <a:lstStyle/>
          <a:p>
            <a:pPr>
              <a:lnSpc>
                <a:spcPct val="100000"/>
              </a:lnSpc>
            </a:pPr>
            <a:r>
              <a:rPr lang="en-US" sz="2800" dirty="0" smtClean="0">
                <a:latin typeface="+mn-lt"/>
              </a:rPr>
              <a:t>P describes the relationship between observations.</a:t>
            </a:r>
          </a:p>
          <a:p>
            <a:pPr>
              <a:lnSpc>
                <a:spcPct val="100000"/>
              </a:lnSpc>
            </a:pPr>
            <a:r>
              <a:rPr lang="en-US" sz="2800" dirty="0" smtClean="0">
                <a:latin typeface="+mn-lt"/>
                <a:cs typeface="Times New Roman" panose="02020603050405020304" pitchFamily="18" charset="0"/>
              </a:rPr>
              <a:t>Δ scales this relationship.</a:t>
            </a:r>
          </a:p>
          <a:p>
            <a:pPr>
              <a:lnSpc>
                <a:spcPct val="100000"/>
              </a:lnSpc>
            </a:pPr>
            <a:r>
              <a:rPr lang="en-US" sz="2800" dirty="0" smtClean="0">
                <a:latin typeface="+mn-lt"/>
                <a:cs typeface="Times New Roman" panose="02020603050405020304" pitchFamily="18" charset="0"/>
              </a:rPr>
              <a:t>Q describes the relationship between variables.</a:t>
            </a:r>
            <a:endParaRPr lang="en-US" sz="2800" dirty="0">
              <a:latin typeface="+mn-lt"/>
            </a:endParaRPr>
          </a:p>
        </p:txBody>
      </p:sp>
    </p:spTree>
    <p:extLst>
      <p:ext uri="{BB962C8B-B14F-4D97-AF65-F5344CB8AC3E}">
        <p14:creationId xmlns:p14="http://schemas.microsoft.com/office/powerpoint/2010/main" val="74474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917843410"/>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309625260"/>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2512410286"/>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2030078571"/>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4" name="Content Placeholder 2"/>
          <p:cNvSpPr>
            <a:spLocks noGrp="1"/>
          </p:cNvSpPr>
          <p:nvPr>
            <p:ph idx="1"/>
          </p:nvPr>
        </p:nvSpPr>
        <p:spPr>
          <a:xfrm>
            <a:off x="609600" y="1600201"/>
            <a:ext cx="10972800" cy="4525963"/>
          </a:xfrm>
        </p:spPr>
        <p:txBody>
          <a:bodyPr anchor="t">
            <a:normAutofit/>
          </a:bodyPr>
          <a:lstStyle/>
          <a:p>
            <a:pPr>
              <a:lnSpc>
                <a:spcPct val="100000"/>
              </a:lnSpc>
            </a:pPr>
            <a:r>
              <a:rPr lang="en-US" sz="2800" dirty="0" smtClean="0">
                <a:latin typeface="+mn-lt"/>
              </a:rPr>
              <a:t>P describes the relationship between observations.</a:t>
            </a:r>
          </a:p>
          <a:p>
            <a:pPr>
              <a:lnSpc>
                <a:spcPct val="100000"/>
              </a:lnSpc>
            </a:pPr>
            <a:r>
              <a:rPr lang="en-US" sz="2800" dirty="0" smtClean="0">
                <a:solidFill>
                  <a:schemeClr val="bg1">
                    <a:lumMod val="75000"/>
                  </a:schemeClr>
                </a:solidFill>
                <a:latin typeface="+mn-lt"/>
                <a:cs typeface="Times New Roman" panose="02020603050405020304" pitchFamily="18" charset="0"/>
              </a:rPr>
              <a:t>Δ scales this relationship.</a:t>
            </a:r>
          </a:p>
          <a:p>
            <a:pPr>
              <a:lnSpc>
                <a:spcPct val="100000"/>
              </a:lnSpc>
            </a:pPr>
            <a:r>
              <a:rPr lang="en-US" sz="2800" dirty="0" smtClean="0">
                <a:solidFill>
                  <a:schemeClr val="bg1">
                    <a:lumMod val="75000"/>
                  </a:schemeClr>
                </a:solidFill>
                <a:latin typeface="+mn-lt"/>
                <a:cs typeface="Times New Roman" panose="02020603050405020304" pitchFamily="18" charset="0"/>
              </a:rPr>
              <a:t>Q describes the relationship between variables.</a:t>
            </a:r>
            <a:endParaRPr lang="en-US" sz="2800" dirty="0">
              <a:solidFill>
                <a:schemeClr val="bg1">
                  <a:lumMod val="75000"/>
                </a:schemeClr>
              </a:solidFill>
              <a:latin typeface="+mn-lt"/>
            </a:endParaRPr>
          </a:p>
        </p:txBody>
      </p:sp>
      <p:sp>
        <p:nvSpPr>
          <p:cNvPr id="3" name="Frame 2"/>
          <p:cNvSpPr/>
          <p:nvPr/>
        </p:nvSpPr>
        <p:spPr>
          <a:xfrm>
            <a:off x="609600" y="4389557"/>
            <a:ext cx="583475" cy="2230301"/>
          </a:xfrm>
          <a:prstGeom prst="fram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4624644" y="4317215"/>
            <a:ext cx="583475" cy="2230301"/>
          </a:xfrm>
          <a:prstGeom prst="fram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06218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821486326"/>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3256766341"/>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120149457"/>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4214347343"/>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4" name="Content Placeholder 2"/>
          <p:cNvSpPr>
            <a:spLocks noGrp="1"/>
          </p:cNvSpPr>
          <p:nvPr>
            <p:ph idx="1"/>
          </p:nvPr>
        </p:nvSpPr>
        <p:spPr>
          <a:xfrm>
            <a:off x="609600" y="1600201"/>
            <a:ext cx="10972800" cy="4525963"/>
          </a:xfrm>
        </p:spPr>
        <p:txBody>
          <a:bodyPr anchor="t">
            <a:normAutofit/>
          </a:bodyPr>
          <a:lstStyle/>
          <a:p>
            <a:pPr>
              <a:lnSpc>
                <a:spcPct val="100000"/>
              </a:lnSpc>
            </a:pPr>
            <a:r>
              <a:rPr lang="en-US" sz="2800" dirty="0" smtClean="0">
                <a:solidFill>
                  <a:schemeClr val="bg1">
                    <a:lumMod val="75000"/>
                  </a:schemeClr>
                </a:solidFill>
                <a:latin typeface="+mn-lt"/>
              </a:rPr>
              <a:t>P describes the relationship between observations.</a:t>
            </a:r>
          </a:p>
          <a:p>
            <a:pPr>
              <a:lnSpc>
                <a:spcPct val="100000"/>
              </a:lnSpc>
            </a:pPr>
            <a:r>
              <a:rPr lang="en-US" sz="2800" dirty="0" smtClean="0">
                <a:solidFill>
                  <a:schemeClr val="bg1">
                    <a:lumMod val="75000"/>
                  </a:schemeClr>
                </a:solidFill>
                <a:latin typeface="+mn-lt"/>
                <a:cs typeface="Times New Roman" panose="02020603050405020304" pitchFamily="18" charset="0"/>
              </a:rPr>
              <a:t>Δ scales this relationship.</a:t>
            </a:r>
          </a:p>
          <a:p>
            <a:pPr>
              <a:lnSpc>
                <a:spcPct val="100000"/>
              </a:lnSpc>
            </a:pPr>
            <a:r>
              <a:rPr lang="en-US" sz="2800" dirty="0" smtClean="0">
                <a:latin typeface="+mn-lt"/>
                <a:cs typeface="Times New Roman" panose="02020603050405020304" pitchFamily="18" charset="0"/>
              </a:rPr>
              <a:t>Q describes the relationship between variables.</a:t>
            </a:r>
            <a:endParaRPr lang="en-US" sz="2800" dirty="0">
              <a:latin typeface="+mn-lt"/>
            </a:endParaRPr>
          </a:p>
        </p:txBody>
      </p:sp>
      <p:sp>
        <p:nvSpPr>
          <p:cNvPr id="3" name="Frame 2"/>
          <p:cNvSpPr/>
          <p:nvPr/>
        </p:nvSpPr>
        <p:spPr>
          <a:xfrm flipV="1">
            <a:off x="1193074" y="4195146"/>
            <a:ext cx="1606385" cy="345228"/>
          </a:xfrm>
          <a:prstGeom prst="fram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flipV="1">
            <a:off x="9764118" y="4557334"/>
            <a:ext cx="1606385" cy="345228"/>
          </a:xfrm>
          <a:prstGeom prst="fram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5555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1395287036"/>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2568973388"/>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2010545426"/>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3564755679"/>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4" name="Content Placeholder 2"/>
          <p:cNvSpPr>
            <a:spLocks noGrp="1"/>
          </p:cNvSpPr>
          <p:nvPr>
            <p:ph idx="1"/>
          </p:nvPr>
        </p:nvSpPr>
        <p:spPr>
          <a:xfrm>
            <a:off x="609600" y="1600201"/>
            <a:ext cx="10972800" cy="4525963"/>
          </a:xfrm>
        </p:spPr>
        <p:txBody>
          <a:bodyPr anchor="t">
            <a:normAutofit/>
          </a:bodyPr>
          <a:lstStyle/>
          <a:p>
            <a:pPr>
              <a:lnSpc>
                <a:spcPct val="100000"/>
              </a:lnSpc>
            </a:pPr>
            <a:r>
              <a:rPr lang="en-US" sz="2800" dirty="0" smtClean="0">
                <a:solidFill>
                  <a:schemeClr val="bg1">
                    <a:lumMod val="75000"/>
                  </a:schemeClr>
                </a:solidFill>
                <a:latin typeface="+mn-lt"/>
              </a:rPr>
              <a:t>P describes the relationship between observations.</a:t>
            </a:r>
          </a:p>
          <a:p>
            <a:pPr>
              <a:lnSpc>
                <a:spcPct val="100000"/>
              </a:lnSpc>
            </a:pPr>
            <a:r>
              <a:rPr lang="en-US" sz="2800" dirty="0" smtClean="0">
                <a:latin typeface="+mn-lt"/>
                <a:cs typeface="Times New Roman" panose="02020603050405020304" pitchFamily="18" charset="0"/>
              </a:rPr>
              <a:t>Δ scales this relationship.</a:t>
            </a:r>
          </a:p>
          <a:p>
            <a:pPr>
              <a:lnSpc>
                <a:spcPct val="100000"/>
              </a:lnSpc>
            </a:pPr>
            <a:r>
              <a:rPr lang="en-US" sz="2800" dirty="0" smtClean="0">
                <a:solidFill>
                  <a:schemeClr val="bg1">
                    <a:lumMod val="75000"/>
                  </a:schemeClr>
                </a:solidFill>
                <a:latin typeface="+mn-lt"/>
                <a:cs typeface="Times New Roman" panose="02020603050405020304" pitchFamily="18" charset="0"/>
              </a:rPr>
              <a:t>Q describes the relationship between variables.</a:t>
            </a:r>
            <a:endParaRPr lang="en-US" sz="2800" dirty="0">
              <a:solidFill>
                <a:schemeClr val="bg1">
                  <a:lumMod val="75000"/>
                </a:schemeClr>
              </a:solidFill>
              <a:latin typeface="+mn-lt"/>
            </a:endParaRPr>
          </a:p>
        </p:txBody>
      </p:sp>
    </p:spTree>
    <p:extLst>
      <p:ext uri="{BB962C8B-B14F-4D97-AF65-F5344CB8AC3E}">
        <p14:creationId xmlns:p14="http://schemas.microsoft.com/office/powerpoint/2010/main" val="8419368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593366099"/>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114903444"/>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2257374138"/>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1273512635"/>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4" name="Content Placeholder 2"/>
          <p:cNvSpPr>
            <a:spLocks noGrp="1"/>
          </p:cNvSpPr>
          <p:nvPr>
            <p:ph idx="1"/>
          </p:nvPr>
        </p:nvSpPr>
        <p:spPr>
          <a:xfrm>
            <a:off x="609600" y="1600201"/>
            <a:ext cx="10972800" cy="4525963"/>
          </a:xfrm>
        </p:spPr>
        <p:txBody>
          <a:bodyPr anchor="t">
            <a:normAutofit/>
          </a:bodyPr>
          <a:lstStyle/>
          <a:p>
            <a:pPr>
              <a:lnSpc>
                <a:spcPct val="100000"/>
              </a:lnSpc>
            </a:pPr>
            <a:r>
              <a:rPr lang="en-US" sz="2800" dirty="0" smtClean="0">
                <a:solidFill>
                  <a:schemeClr val="bg1">
                    <a:lumMod val="75000"/>
                  </a:schemeClr>
                </a:solidFill>
                <a:latin typeface="+mn-lt"/>
              </a:rPr>
              <a:t>P describes the relationship between observations.</a:t>
            </a:r>
          </a:p>
          <a:p>
            <a:pPr>
              <a:lnSpc>
                <a:spcPct val="100000"/>
              </a:lnSpc>
            </a:pPr>
            <a:r>
              <a:rPr lang="en-US" sz="2800" dirty="0" smtClean="0">
                <a:cs typeface="Times New Roman" panose="02020603050405020304" pitchFamily="18" charset="0"/>
              </a:rPr>
              <a:t>Δ are singular values, </a:t>
            </a:r>
            <a:r>
              <a:rPr lang="en-US" sz="2800" dirty="0" smtClean="0">
                <a:latin typeface="+mn-lt"/>
                <a:cs typeface="Times New Roman" panose="02020603050405020304" pitchFamily="18" charset="0"/>
              </a:rPr>
              <a:t>Δ</a:t>
            </a:r>
            <a:r>
              <a:rPr lang="en-US" sz="2800" baseline="30000" dirty="0" smtClean="0">
                <a:latin typeface="+mn-lt"/>
                <a:cs typeface="Times New Roman" panose="02020603050405020304" pitchFamily="18" charset="0"/>
              </a:rPr>
              <a:t>2</a:t>
            </a:r>
            <a:r>
              <a:rPr lang="en-US" sz="2800" dirty="0" smtClean="0">
                <a:latin typeface="+mn-lt"/>
                <a:cs typeface="Times New Roman" panose="02020603050405020304" pitchFamily="18" charset="0"/>
              </a:rPr>
              <a:t> are </a:t>
            </a:r>
            <a:r>
              <a:rPr lang="en-US" sz="2800" b="1" dirty="0" smtClean="0">
                <a:latin typeface="+mn-lt"/>
                <a:cs typeface="Times New Roman" panose="02020603050405020304" pitchFamily="18" charset="0"/>
              </a:rPr>
              <a:t>eigenvalues</a:t>
            </a:r>
            <a:r>
              <a:rPr lang="en-US" sz="2800" dirty="0" smtClean="0">
                <a:latin typeface="+mn-lt"/>
                <a:cs typeface="Times New Roman" panose="02020603050405020304" pitchFamily="18" charset="0"/>
              </a:rPr>
              <a:t> (variance, per component)</a:t>
            </a:r>
          </a:p>
          <a:p>
            <a:pPr>
              <a:lnSpc>
                <a:spcPct val="100000"/>
              </a:lnSpc>
            </a:pPr>
            <a:r>
              <a:rPr lang="en-US" sz="2800" dirty="0" smtClean="0">
                <a:solidFill>
                  <a:schemeClr val="bg1">
                    <a:lumMod val="75000"/>
                  </a:schemeClr>
                </a:solidFill>
                <a:latin typeface="+mn-lt"/>
                <a:cs typeface="Times New Roman" panose="02020603050405020304" pitchFamily="18" charset="0"/>
              </a:rPr>
              <a:t>Q describes the relationship between variables.</a:t>
            </a:r>
            <a:endParaRPr lang="en-US" sz="2800" dirty="0">
              <a:solidFill>
                <a:schemeClr val="bg1">
                  <a:lumMod val="75000"/>
                </a:schemeClr>
              </a:solidFill>
              <a:latin typeface="+mn-lt"/>
            </a:endParaRPr>
          </a:p>
        </p:txBody>
      </p:sp>
    </p:spTree>
    <p:extLst>
      <p:ext uri="{BB962C8B-B14F-4D97-AF65-F5344CB8AC3E}">
        <p14:creationId xmlns:p14="http://schemas.microsoft.com/office/powerpoint/2010/main" val="1932672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a:t>
            </a:r>
            <a:r>
              <a:rPr lang="en-US" dirty="0"/>
              <a:t>C</a:t>
            </a:r>
            <a:r>
              <a:rPr lang="en-US" dirty="0" smtClean="0"/>
              <a:t>omponents </a:t>
            </a:r>
            <a:r>
              <a:rPr lang="en-US" dirty="0"/>
              <a:t>A</a:t>
            </a:r>
            <a:r>
              <a:rPr lang="en-US" dirty="0" smtClean="0"/>
              <a:t>nalysis (PCA)</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smtClean="0">
                <a:latin typeface="+mn-lt"/>
              </a:rPr>
              <a:t>We have components, which are new (orthogonal) variables, created from the original variables.</a:t>
            </a:r>
            <a:endParaRPr lang="en-US" sz="2800" dirty="0">
              <a:latin typeface="+mn-lt"/>
            </a:endParaRPr>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000064574"/>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2805821272"/>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037390354"/>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2446588521"/>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
        <p:nvSpPr>
          <p:cNvPr id="23" name="Oval 22"/>
          <p:cNvSpPr/>
          <p:nvPr/>
        </p:nvSpPr>
        <p:spPr>
          <a:xfrm>
            <a:off x="5194764" y="4174614"/>
            <a:ext cx="535021" cy="437744"/>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37103" y="4902562"/>
            <a:ext cx="535021" cy="437744"/>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83482" y="4879686"/>
            <a:ext cx="535021" cy="437744"/>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687064" y="4174614"/>
            <a:ext cx="535021" cy="4377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37317" y="5260908"/>
            <a:ext cx="535021" cy="4377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283482" y="5257748"/>
            <a:ext cx="535021" cy="437744"/>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96563" y="4174614"/>
            <a:ext cx="535021" cy="437744"/>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Oval 29"/>
          <p:cNvSpPr/>
          <p:nvPr/>
        </p:nvSpPr>
        <p:spPr>
          <a:xfrm>
            <a:off x="8352882" y="5640923"/>
            <a:ext cx="535021" cy="437744"/>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Oval 30"/>
          <p:cNvSpPr/>
          <p:nvPr/>
        </p:nvSpPr>
        <p:spPr>
          <a:xfrm>
            <a:off x="9283481" y="5684884"/>
            <a:ext cx="535021" cy="437744"/>
          </a:xfrm>
          <a:prstGeom prst="ellipse">
            <a:avLst/>
          </a:prstGeom>
          <a:no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16526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a:t>
            </a:r>
            <a:r>
              <a:rPr lang="en-US" dirty="0"/>
              <a:t> </a:t>
            </a:r>
            <a:r>
              <a:rPr lang="en-US" dirty="0" smtClean="0"/>
              <a:t>– Row Factor Scores</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a:t>V</a:t>
            </a:r>
            <a:r>
              <a:rPr lang="en-US" sz="2800" dirty="0" smtClean="0"/>
              <a:t>isualizing </a:t>
            </a:r>
            <a:r>
              <a:rPr lang="en-US" sz="2800" dirty="0"/>
              <a:t>the relationship between </a:t>
            </a:r>
            <a:r>
              <a:rPr lang="en-US" sz="2800" dirty="0" smtClean="0"/>
              <a:t>observations</a:t>
            </a:r>
            <a:r>
              <a:rPr lang="en-US" sz="2400" dirty="0" smtClean="0"/>
              <a:t> </a:t>
            </a:r>
            <a:r>
              <a:rPr lang="en-US" sz="2800" dirty="0"/>
              <a:t>w</a:t>
            </a:r>
            <a:r>
              <a:rPr lang="en-US" sz="2800" dirty="0" smtClean="0"/>
              <a:t>ith </a:t>
            </a:r>
            <a:r>
              <a:rPr lang="en-US" sz="2800" dirty="0"/>
              <a:t>respect to the variance </a:t>
            </a:r>
            <a:r>
              <a:rPr lang="en-US" sz="2800" i="1" dirty="0"/>
              <a:t>per component</a:t>
            </a:r>
            <a:r>
              <a:rPr lang="en-US" sz="2800" dirty="0"/>
              <a:t>:</a:t>
            </a:r>
          </a:p>
          <a:p>
            <a:endParaRPr lang="en-US" sz="2800" dirty="0">
              <a:latin typeface="+mn-lt"/>
            </a:endParaRPr>
          </a:p>
        </p:txBody>
      </p:sp>
      <p:grpSp>
        <p:nvGrpSpPr>
          <p:cNvPr id="5" name="Group 4"/>
          <p:cNvGrpSpPr/>
          <p:nvPr/>
        </p:nvGrpSpPr>
        <p:grpSpPr>
          <a:xfrm>
            <a:off x="499942" y="2915673"/>
            <a:ext cx="2130559" cy="3087613"/>
            <a:chOff x="499942" y="2349155"/>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95976889"/>
                </p:ext>
              </p:extLst>
            </p:nvPr>
          </p:nvGraphicFramePr>
          <p:xfrm>
            <a:off x="499942" y="3242208"/>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1107365" y="2349155"/>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6" name="Group 5"/>
          <p:cNvGrpSpPr/>
          <p:nvPr/>
        </p:nvGrpSpPr>
        <p:grpSpPr>
          <a:xfrm>
            <a:off x="2931420" y="2915673"/>
            <a:ext cx="1523136" cy="2718281"/>
            <a:chOff x="2931420" y="2349155"/>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162555085"/>
                </p:ext>
              </p:extLst>
            </p:nvPr>
          </p:nvGraphicFramePr>
          <p:xfrm>
            <a:off x="2935275" y="3970156"/>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2931420" y="2349155"/>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21" name="TextBox 20"/>
          <p:cNvSpPr txBox="1"/>
          <p:nvPr/>
        </p:nvSpPr>
        <p:spPr>
          <a:xfrm>
            <a:off x="2019393" y="3138225"/>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a:t>
            </a:r>
            <a:endParaRPr lang="en-US" sz="6600" baseline="-25000" dirty="0">
              <a:solidFill>
                <a:schemeClr val="tx1">
                  <a:lumMod val="95000"/>
                  <a:lumOff val="5000"/>
                </a:schemeClr>
              </a:solidFill>
            </a:endParaRPr>
          </a:p>
        </p:txBody>
      </p:sp>
      <p:sp>
        <p:nvSpPr>
          <p:cNvPr id="22" name="TextBox 21"/>
          <p:cNvSpPr txBox="1"/>
          <p:nvPr/>
        </p:nvSpPr>
        <p:spPr>
          <a:xfrm>
            <a:off x="3993907" y="2917871"/>
            <a:ext cx="1523136" cy="1107996"/>
          </a:xfrm>
          <a:prstGeom prst="rect">
            <a:avLst/>
          </a:prstGeom>
          <a:noFill/>
        </p:spPr>
        <p:txBody>
          <a:bodyPr wrap="square" rtlCol="0">
            <a:spAutoFit/>
          </a:bodyPr>
          <a:lstStyle/>
          <a:p>
            <a:pPr algn="ctr"/>
            <a:r>
              <a:rPr lang="en-US" sz="6600" dirty="0">
                <a:solidFill>
                  <a:schemeClr val="tx1">
                    <a:lumMod val="95000"/>
                    <a:lumOff val="5000"/>
                  </a:schemeClr>
                </a:solidFill>
                <a:cs typeface="Times New Roman" panose="02020603050405020304" pitchFamily="18" charset="0"/>
              </a:rPr>
              <a:t>=</a:t>
            </a:r>
            <a:endParaRPr lang="en-US" sz="6600" baseline="-25000" dirty="0">
              <a:solidFill>
                <a:schemeClr val="tx1">
                  <a:lumMod val="95000"/>
                  <a:lumOff val="5000"/>
                </a:schemeClr>
              </a:solidFill>
            </a:endParaRPr>
          </a:p>
        </p:txBody>
      </p:sp>
      <p:grpSp>
        <p:nvGrpSpPr>
          <p:cNvPr id="8" name="Group 7"/>
          <p:cNvGrpSpPr/>
          <p:nvPr/>
        </p:nvGrpSpPr>
        <p:grpSpPr>
          <a:xfrm>
            <a:off x="5135248" y="2915673"/>
            <a:ext cx="2087021" cy="3087613"/>
            <a:chOff x="5135248" y="2349155"/>
            <a:chExt cx="2087021" cy="3087613"/>
          </a:xfrm>
        </p:grpSpPr>
        <p:sp>
          <p:nvSpPr>
            <p:cNvPr id="23" name="TextBox 22"/>
            <p:cNvSpPr txBox="1"/>
            <p:nvPr/>
          </p:nvSpPr>
          <p:spPr>
            <a:xfrm>
              <a:off x="5699133" y="2349155"/>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cs typeface="Times New Roman" panose="02020603050405020304" pitchFamily="18" charset="0"/>
                </a:rPr>
                <a:t>F</a:t>
              </a:r>
              <a:r>
                <a:rPr lang="en-US" sz="6600" baseline="-25000" dirty="0" smtClean="0">
                  <a:solidFill>
                    <a:schemeClr val="tx1">
                      <a:lumMod val="95000"/>
                      <a:lumOff val="5000"/>
                    </a:schemeClr>
                  </a:solidFill>
                  <a:cs typeface="Times New Roman" panose="02020603050405020304" pitchFamily="18" charset="0"/>
                </a:rPr>
                <a:t>I</a:t>
              </a:r>
              <a:endParaRPr lang="en-US" sz="6600" baseline="-25000" dirty="0">
                <a:solidFill>
                  <a:schemeClr val="tx1">
                    <a:lumMod val="95000"/>
                    <a:lumOff val="5000"/>
                  </a:schemeClr>
                </a:solidFill>
              </a:endParaRPr>
            </a:p>
          </p:txBody>
        </p:sp>
        <p:graphicFrame>
          <p:nvGraphicFramePr>
            <p:cNvPr id="24" name="Content Placeholder 12"/>
            <p:cNvGraphicFramePr>
              <a:graphicFrameLocks/>
            </p:cNvGraphicFramePr>
            <p:nvPr>
              <p:extLst>
                <p:ext uri="{D42A27DB-BD31-4B8C-83A1-F6EECF244321}">
                  <p14:modId xmlns:p14="http://schemas.microsoft.com/office/powerpoint/2010/main" val="2473501391"/>
                </p:ext>
              </p:extLst>
            </p:nvPr>
          </p:nvGraphicFramePr>
          <p:xfrm>
            <a:off x="5135248" y="3242208"/>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pSp>
      <p:cxnSp>
        <p:nvCxnSpPr>
          <p:cNvPr id="7" name="Straight Arrow Connector 6"/>
          <p:cNvCxnSpPr/>
          <p:nvPr/>
        </p:nvCxnSpPr>
        <p:spPr>
          <a:xfrm>
            <a:off x="7445836" y="4826960"/>
            <a:ext cx="9840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756463" y="3644445"/>
            <a:ext cx="3110286" cy="2169550"/>
            <a:chOff x="8756463" y="3547163"/>
            <a:chExt cx="3110286" cy="2169550"/>
          </a:xfrm>
        </p:grpSpPr>
        <p:cxnSp>
          <p:nvCxnSpPr>
            <p:cNvPr id="26" name="Straight Connector 25"/>
            <p:cNvCxnSpPr/>
            <p:nvPr/>
          </p:nvCxnSpPr>
          <p:spPr>
            <a:xfrm>
              <a:off x="10128063" y="3547163"/>
              <a:ext cx="0" cy="1828800"/>
            </a:xfrm>
            <a:prstGeom prst="line">
              <a:avLst/>
            </a:prstGeom>
            <a:ln w="762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756463" y="4461563"/>
              <a:ext cx="2743200" cy="0"/>
            </a:xfrm>
            <a:prstGeom prst="line">
              <a:avLst/>
            </a:prstGeom>
            <a:ln w="57150">
              <a:solidFill>
                <a:schemeClr val="tx2">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86517" y="4262505"/>
              <a:ext cx="380232" cy="369332"/>
            </a:xfrm>
            <a:prstGeom prst="rect">
              <a:avLst/>
            </a:prstGeom>
            <a:noFill/>
          </p:spPr>
          <p:txBody>
            <a:bodyPr wrap="none" rtlCol="0">
              <a:spAutoFit/>
            </a:bodyPr>
            <a:lstStyle/>
            <a:p>
              <a:pPr algn="ctr"/>
              <a:r>
                <a:rPr lang="en-US" b="1" dirty="0" smtClean="0"/>
                <a:t>F</a:t>
              </a:r>
              <a:r>
                <a:rPr lang="en-US" b="1" baseline="-25000" dirty="0" smtClean="0"/>
                <a:t>1</a:t>
              </a:r>
              <a:endParaRPr lang="en-US" b="1" dirty="0"/>
            </a:p>
          </p:txBody>
        </p:sp>
        <p:sp>
          <p:nvSpPr>
            <p:cNvPr id="29" name="TextBox 28"/>
            <p:cNvSpPr txBox="1"/>
            <p:nvPr/>
          </p:nvSpPr>
          <p:spPr>
            <a:xfrm>
              <a:off x="9937145" y="5347381"/>
              <a:ext cx="381836" cy="369332"/>
            </a:xfrm>
            <a:prstGeom prst="rect">
              <a:avLst/>
            </a:prstGeom>
            <a:noFill/>
          </p:spPr>
          <p:txBody>
            <a:bodyPr wrap="none" rtlCol="0">
              <a:spAutoFit/>
            </a:bodyPr>
            <a:lstStyle/>
            <a:p>
              <a:pPr algn="ctr"/>
              <a:r>
                <a:rPr lang="en-US" b="1" dirty="0" smtClean="0"/>
                <a:t>F</a:t>
              </a:r>
              <a:r>
                <a:rPr lang="en-US" b="1" baseline="-25000" dirty="0" smtClean="0"/>
                <a:t>2</a:t>
              </a:r>
              <a:endParaRPr lang="en-US" b="1" dirty="0"/>
            </a:p>
          </p:txBody>
        </p:sp>
        <p:sp>
          <p:nvSpPr>
            <p:cNvPr id="33" name="Oval 32"/>
            <p:cNvSpPr/>
            <p:nvPr/>
          </p:nvSpPr>
          <p:spPr>
            <a:xfrm>
              <a:off x="10833459" y="3802933"/>
              <a:ext cx="156754" cy="148046"/>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252849" y="3839574"/>
              <a:ext cx="156754" cy="1480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363886" y="4924066"/>
              <a:ext cx="156754" cy="14804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48251" y="4839709"/>
              <a:ext cx="156754" cy="14804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879056" y="4133527"/>
              <a:ext cx="156754" cy="148046"/>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2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 plot and eigenvalues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grpSp>
        <p:nvGrpSpPr>
          <p:cNvPr id="6" name="Group 5"/>
          <p:cNvGrpSpPr/>
          <p:nvPr/>
        </p:nvGrpSpPr>
        <p:grpSpPr>
          <a:xfrm>
            <a:off x="5334432" y="2569542"/>
            <a:ext cx="1523136" cy="2718281"/>
            <a:chOff x="7346831" y="2728113"/>
            <a:chExt cx="1523136" cy="2718281"/>
          </a:xfrm>
        </p:grpSpPr>
        <p:graphicFrame>
          <p:nvGraphicFramePr>
            <p:cNvPr id="7" name="Content Placeholder 12"/>
            <p:cNvGraphicFramePr>
              <a:graphicFrameLocks/>
            </p:cNvGraphicFramePr>
            <p:nvPr>
              <p:extLst>
                <p:ext uri="{D42A27DB-BD31-4B8C-83A1-F6EECF244321}">
                  <p14:modId xmlns:p14="http://schemas.microsoft.com/office/powerpoint/2010/main" val="2658305288"/>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TextBox 7"/>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Tree>
    <p:extLst>
      <p:ext uri="{BB962C8B-B14F-4D97-AF65-F5344CB8AC3E}">
        <p14:creationId xmlns:p14="http://schemas.microsoft.com/office/powerpoint/2010/main" val="284949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a:t>
            </a:r>
            <a:r>
              <a:rPr lang="en-US" dirty="0"/>
              <a:t> </a:t>
            </a:r>
            <a:r>
              <a:rPr lang="en-US" dirty="0" smtClean="0"/>
              <a:t>– Row Factor Scores</a:t>
            </a:r>
            <a:endParaRPr lang="en-US" dirty="0"/>
          </a:p>
        </p:txBody>
      </p:sp>
      <p:sp>
        <p:nvSpPr>
          <p:cNvPr id="3" name="Content Placeholder 2"/>
          <p:cNvSpPr>
            <a:spLocks noGrp="1"/>
          </p:cNvSpPr>
          <p:nvPr>
            <p:ph idx="1"/>
          </p:nvPr>
        </p:nvSpPr>
        <p:spPr>
          <a:xfrm>
            <a:off x="609600" y="1600201"/>
            <a:ext cx="10972800" cy="983797"/>
          </a:xfrm>
        </p:spPr>
        <p:txBody>
          <a:bodyPr anchor="t">
            <a:normAutofit/>
          </a:bodyPr>
          <a:lstStyle/>
          <a:p>
            <a:pPr>
              <a:lnSpc>
                <a:spcPct val="100000"/>
              </a:lnSpc>
            </a:pPr>
            <a:r>
              <a:rPr lang="en-US" sz="2800" dirty="0"/>
              <a:t>V</a:t>
            </a:r>
            <a:r>
              <a:rPr lang="en-US" sz="2800" dirty="0" smtClean="0"/>
              <a:t>isualizing </a:t>
            </a:r>
            <a:r>
              <a:rPr lang="en-US" sz="2800" dirty="0"/>
              <a:t>the relationship between </a:t>
            </a:r>
            <a:r>
              <a:rPr lang="en-US" sz="2800" dirty="0" smtClean="0"/>
              <a:t>observations</a:t>
            </a:r>
            <a:r>
              <a:rPr lang="en-US" sz="2400" dirty="0" smtClean="0"/>
              <a:t> </a:t>
            </a:r>
            <a:r>
              <a:rPr lang="en-US" sz="2800" dirty="0"/>
              <a:t>w</a:t>
            </a:r>
            <a:r>
              <a:rPr lang="en-US" sz="2800" dirty="0" smtClean="0"/>
              <a:t>ith </a:t>
            </a:r>
            <a:r>
              <a:rPr lang="en-US" sz="2800" dirty="0"/>
              <a:t>respect to the variance </a:t>
            </a:r>
            <a:r>
              <a:rPr lang="en-US" sz="2800" i="1" dirty="0"/>
              <a:t>per component</a:t>
            </a:r>
            <a:r>
              <a:rPr lang="en-US" sz="2800" dirty="0"/>
              <a:t>:</a:t>
            </a:r>
          </a:p>
          <a:p>
            <a:endParaRPr lang="en-US" sz="2800" dirty="0">
              <a:latin typeface="+mn-lt"/>
            </a:endParaRPr>
          </a:p>
        </p:txBody>
      </p:sp>
      <p:grpSp>
        <p:nvGrpSpPr>
          <p:cNvPr id="5" name="Group 4"/>
          <p:cNvGrpSpPr/>
          <p:nvPr/>
        </p:nvGrpSpPr>
        <p:grpSpPr>
          <a:xfrm>
            <a:off x="499942" y="2915673"/>
            <a:ext cx="2130559" cy="3087613"/>
            <a:chOff x="499942" y="2349155"/>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95976889"/>
                </p:ext>
              </p:extLst>
            </p:nvPr>
          </p:nvGraphicFramePr>
          <p:xfrm>
            <a:off x="499942" y="3242208"/>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1107365" y="2349155"/>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6" name="Group 5"/>
          <p:cNvGrpSpPr/>
          <p:nvPr/>
        </p:nvGrpSpPr>
        <p:grpSpPr>
          <a:xfrm>
            <a:off x="2931420" y="2915673"/>
            <a:ext cx="1523136" cy="2718281"/>
            <a:chOff x="2931420" y="2349155"/>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3162555085"/>
                </p:ext>
              </p:extLst>
            </p:nvPr>
          </p:nvGraphicFramePr>
          <p:xfrm>
            <a:off x="2935275" y="3970156"/>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2931420" y="2349155"/>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21" name="TextBox 20"/>
          <p:cNvSpPr txBox="1"/>
          <p:nvPr/>
        </p:nvSpPr>
        <p:spPr>
          <a:xfrm>
            <a:off x="2019393" y="3138225"/>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a:t>
            </a:r>
            <a:endParaRPr lang="en-US" sz="6600" baseline="-25000" dirty="0">
              <a:solidFill>
                <a:schemeClr val="tx1">
                  <a:lumMod val="95000"/>
                  <a:lumOff val="5000"/>
                </a:schemeClr>
              </a:solidFill>
            </a:endParaRPr>
          </a:p>
        </p:txBody>
      </p:sp>
      <p:sp>
        <p:nvSpPr>
          <p:cNvPr id="22" name="TextBox 21"/>
          <p:cNvSpPr txBox="1"/>
          <p:nvPr/>
        </p:nvSpPr>
        <p:spPr>
          <a:xfrm>
            <a:off x="3993907" y="2917871"/>
            <a:ext cx="1523136" cy="1107996"/>
          </a:xfrm>
          <a:prstGeom prst="rect">
            <a:avLst/>
          </a:prstGeom>
          <a:noFill/>
        </p:spPr>
        <p:txBody>
          <a:bodyPr wrap="square" rtlCol="0">
            <a:spAutoFit/>
          </a:bodyPr>
          <a:lstStyle/>
          <a:p>
            <a:pPr algn="ctr"/>
            <a:r>
              <a:rPr lang="en-US" sz="6600" dirty="0">
                <a:solidFill>
                  <a:schemeClr val="tx1">
                    <a:lumMod val="95000"/>
                    <a:lumOff val="5000"/>
                  </a:schemeClr>
                </a:solidFill>
                <a:cs typeface="Times New Roman" panose="02020603050405020304" pitchFamily="18" charset="0"/>
              </a:rPr>
              <a:t>=</a:t>
            </a:r>
            <a:endParaRPr lang="en-US" sz="6600" baseline="-25000" dirty="0">
              <a:solidFill>
                <a:schemeClr val="tx1">
                  <a:lumMod val="95000"/>
                  <a:lumOff val="5000"/>
                </a:schemeClr>
              </a:solidFill>
            </a:endParaRPr>
          </a:p>
        </p:txBody>
      </p:sp>
      <p:grpSp>
        <p:nvGrpSpPr>
          <p:cNvPr id="8" name="Group 7"/>
          <p:cNvGrpSpPr/>
          <p:nvPr/>
        </p:nvGrpSpPr>
        <p:grpSpPr>
          <a:xfrm>
            <a:off x="5135248" y="2915673"/>
            <a:ext cx="2087021" cy="3087613"/>
            <a:chOff x="5135248" y="2349155"/>
            <a:chExt cx="2087021" cy="3087613"/>
          </a:xfrm>
        </p:grpSpPr>
        <p:sp>
          <p:nvSpPr>
            <p:cNvPr id="23" name="TextBox 22"/>
            <p:cNvSpPr txBox="1"/>
            <p:nvPr/>
          </p:nvSpPr>
          <p:spPr>
            <a:xfrm>
              <a:off x="5699133" y="2349155"/>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cs typeface="Times New Roman" panose="02020603050405020304" pitchFamily="18" charset="0"/>
                </a:rPr>
                <a:t>F</a:t>
              </a:r>
              <a:r>
                <a:rPr lang="en-US" sz="6600" baseline="-25000" dirty="0" smtClean="0">
                  <a:solidFill>
                    <a:schemeClr val="tx1">
                      <a:lumMod val="95000"/>
                      <a:lumOff val="5000"/>
                    </a:schemeClr>
                  </a:solidFill>
                  <a:cs typeface="Times New Roman" panose="02020603050405020304" pitchFamily="18" charset="0"/>
                </a:rPr>
                <a:t>I</a:t>
              </a:r>
              <a:endParaRPr lang="en-US" sz="6600" baseline="-25000" dirty="0">
                <a:solidFill>
                  <a:schemeClr val="tx1">
                    <a:lumMod val="95000"/>
                    <a:lumOff val="5000"/>
                  </a:schemeClr>
                </a:solidFill>
              </a:endParaRPr>
            </a:p>
          </p:txBody>
        </p:sp>
        <p:graphicFrame>
          <p:nvGraphicFramePr>
            <p:cNvPr id="24" name="Content Placeholder 12"/>
            <p:cNvGraphicFramePr>
              <a:graphicFrameLocks/>
            </p:cNvGraphicFramePr>
            <p:nvPr>
              <p:extLst>
                <p:ext uri="{D42A27DB-BD31-4B8C-83A1-F6EECF244321}">
                  <p14:modId xmlns:p14="http://schemas.microsoft.com/office/powerpoint/2010/main" val="2473501391"/>
                </p:ext>
              </p:extLst>
            </p:nvPr>
          </p:nvGraphicFramePr>
          <p:xfrm>
            <a:off x="5135248" y="3242208"/>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pSp>
      <p:cxnSp>
        <p:nvCxnSpPr>
          <p:cNvPr id="7" name="Straight Arrow Connector 6"/>
          <p:cNvCxnSpPr/>
          <p:nvPr/>
        </p:nvCxnSpPr>
        <p:spPr>
          <a:xfrm>
            <a:off x="7445836" y="4826960"/>
            <a:ext cx="9840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8756463" y="4359787"/>
            <a:ext cx="3110286" cy="369332"/>
            <a:chOff x="8756463" y="4359787"/>
            <a:chExt cx="3110286" cy="369332"/>
          </a:xfrm>
        </p:grpSpPr>
        <p:cxnSp>
          <p:nvCxnSpPr>
            <p:cNvPr id="27" name="Straight Connector 26"/>
            <p:cNvCxnSpPr/>
            <p:nvPr/>
          </p:nvCxnSpPr>
          <p:spPr>
            <a:xfrm>
              <a:off x="8756463" y="4558845"/>
              <a:ext cx="2743200" cy="0"/>
            </a:xfrm>
            <a:prstGeom prst="line">
              <a:avLst/>
            </a:prstGeom>
            <a:ln w="57150">
              <a:solidFill>
                <a:schemeClr val="tx2">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86517" y="4359787"/>
              <a:ext cx="380232" cy="369332"/>
            </a:xfrm>
            <a:prstGeom prst="rect">
              <a:avLst/>
            </a:prstGeom>
            <a:noFill/>
          </p:spPr>
          <p:txBody>
            <a:bodyPr wrap="none" rtlCol="0">
              <a:spAutoFit/>
            </a:bodyPr>
            <a:lstStyle/>
            <a:p>
              <a:pPr algn="ctr"/>
              <a:r>
                <a:rPr lang="en-US" b="1" dirty="0" smtClean="0"/>
                <a:t>F</a:t>
              </a:r>
              <a:r>
                <a:rPr lang="en-US" b="1" baseline="-25000" dirty="0" smtClean="0"/>
                <a:t>1</a:t>
              </a:r>
              <a:endParaRPr lang="en-US" b="1" dirty="0"/>
            </a:p>
          </p:txBody>
        </p:sp>
      </p:grpSp>
      <p:grpSp>
        <p:nvGrpSpPr>
          <p:cNvPr id="11" name="Group 10"/>
          <p:cNvGrpSpPr/>
          <p:nvPr/>
        </p:nvGrpSpPr>
        <p:grpSpPr>
          <a:xfrm>
            <a:off x="9937145" y="3644445"/>
            <a:ext cx="381836" cy="2169550"/>
            <a:chOff x="9937145" y="3644445"/>
            <a:chExt cx="381836" cy="2169550"/>
          </a:xfrm>
        </p:grpSpPr>
        <p:cxnSp>
          <p:nvCxnSpPr>
            <p:cNvPr id="26" name="Straight Connector 25"/>
            <p:cNvCxnSpPr/>
            <p:nvPr/>
          </p:nvCxnSpPr>
          <p:spPr>
            <a:xfrm>
              <a:off x="10128063" y="3644445"/>
              <a:ext cx="0" cy="1828800"/>
            </a:xfrm>
            <a:prstGeom prst="line">
              <a:avLst/>
            </a:prstGeom>
            <a:ln w="762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37145" y="5444663"/>
              <a:ext cx="381836" cy="369332"/>
            </a:xfrm>
            <a:prstGeom prst="rect">
              <a:avLst/>
            </a:prstGeom>
            <a:noFill/>
          </p:spPr>
          <p:txBody>
            <a:bodyPr wrap="none" rtlCol="0">
              <a:spAutoFit/>
            </a:bodyPr>
            <a:lstStyle/>
            <a:p>
              <a:pPr algn="ctr"/>
              <a:r>
                <a:rPr lang="en-US" b="1" dirty="0" smtClean="0"/>
                <a:t>F</a:t>
              </a:r>
              <a:r>
                <a:rPr lang="en-US" b="1" baseline="-25000" dirty="0" smtClean="0"/>
                <a:t>2</a:t>
              </a:r>
              <a:endParaRPr lang="en-US" b="1" dirty="0"/>
            </a:p>
          </p:txBody>
        </p:sp>
      </p:grpSp>
      <p:sp>
        <p:nvSpPr>
          <p:cNvPr id="33" name="Oval 32"/>
          <p:cNvSpPr/>
          <p:nvPr/>
        </p:nvSpPr>
        <p:spPr>
          <a:xfrm>
            <a:off x="10833459" y="3900215"/>
            <a:ext cx="156754" cy="14804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252849" y="3936856"/>
            <a:ext cx="156754" cy="14804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548251" y="4936991"/>
            <a:ext cx="156754" cy="148046"/>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48327" y="4132341"/>
            <a:ext cx="600961" cy="1910637"/>
          </a:xfrm>
          <a:prstGeom prst="rect">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8327" y="5229347"/>
            <a:ext cx="1106499" cy="442380"/>
          </a:xfrm>
          <a:prstGeom prst="rect">
            <a:avLst/>
          </a:prstGeom>
          <a:solidFill>
            <a:schemeClr val="accent6">
              <a:lumMod val="75000"/>
              <a:alpha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53865" y="4132340"/>
            <a:ext cx="600961" cy="1910637"/>
          </a:xfrm>
          <a:prstGeom prst="rect">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45947" y="4128682"/>
            <a:ext cx="1114040" cy="442380"/>
          </a:xfrm>
          <a:prstGeom prst="rect">
            <a:avLst/>
          </a:prstGeom>
          <a:solidFill>
            <a:schemeClr val="accent2">
              <a:lumMod val="75000"/>
              <a:alpha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45947" y="4502079"/>
            <a:ext cx="1114040" cy="442380"/>
          </a:xfrm>
          <a:prstGeom prst="rect">
            <a:avLst/>
          </a:prstGeom>
          <a:solidFill>
            <a:schemeClr val="accent3">
              <a:lumMod val="75000"/>
              <a:alpha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77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xit" presetSubtype="0" fill="hold" grpId="1"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xit" presetSubtype="0" fill="hold" grpId="1" nodeType="withEffect">
                                  <p:stCondLst>
                                    <p:cond delay="0"/>
                                  </p:stCondLst>
                                  <p:childTnLst>
                                    <p:animEffect transition="out" filter="fade">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3" grpId="0" animBg="1"/>
      <p:bldP spid="34" grpId="0" animBg="1"/>
      <p:bldP spid="36" grpId="0" animBg="1"/>
      <p:bldP spid="4" grpId="0" animBg="1"/>
      <p:bldP spid="4" grpId="1" animBg="1"/>
      <p:bldP spid="31" grpId="0" animBg="1"/>
      <p:bldP spid="38" grpId="0" animBg="1"/>
      <p:bldP spid="38" grpId="1" animBg="1"/>
      <p:bldP spid="30"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a:t>
            </a:r>
            <a:r>
              <a:rPr lang="en-US" dirty="0"/>
              <a:t> </a:t>
            </a:r>
            <a:r>
              <a:rPr lang="en-US" dirty="0" smtClean="0"/>
              <a:t>– Column Factor Scores</a:t>
            </a:r>
            <a:endParaRPr lang="en-US" dirty="0"/>
          </a:p>
        </p:txBody>
      </p:sp>
      <p:sp>
        <p:nvSpPr>
          <p:cNvPr id="3" name="Content Placeholder 2"/>
          <p:cNvSpPr>
            <a:spLocks noGrp="1"/>
          </p:cNvSpPr>
          <p:nvPr>
            <p:ph idx="1"/>
          </p:nvPr>
        </p:nvSpPr>
        <p:spPr/>
        <p:txBody>
          <a:bodyPr anchor="t">
            <a:normAutofit/>
          </a:bodyPr>
          <a:lstStyle/>
          <a:p>
            <a:r>
              <a:rPr lang="en-US" sz="2800" dirty="0" smtClean="0"/>
              <a:t> Factor scores for the columns</a:t>
            </a:r>
            <a:r>
              <a:rPr lang="en-US" sz="2800" dirty="0"/>
              <a:t> </a:t>
            </a:r>
            <a:r>
              <a:rPr lang="en-US" sz="2800" dirty="0" smtClean="0"/>
              <a:t>represent the relationship between the variables.</a:t>
            </a:r>
            <a:endParaRPr lang="en-US" sz="2800" dirty="0"/>
          </a:p>
        </p:txBody>
      </p:sp>
      <p:grpSp>
        <p:nvGrpSpPr>
          <p:cNvPr id="6" name="Group 5"/>
          <p:cNvGrpSpPr/>
          <p:nvPr/>
        </p:nvGrpSpPr>
        <p:grpSpPr>
          <a:xfrm>
            <a:off x="2931420" y="3071749"/>
            <a:ext cx="1523136" cy="2718281"/>
            <a:chOff x="2931420" y="2662669"/>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4032768056"/>
                </p:ext>
              </p:extLst>
            </p:nvPr>
          </p:nvGraphicFramePr>
          <p:xfrm>
            <a:off x="2935275" y="4283670"/>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2931420" y="2662669"/>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21" name="TextBox 20"/>
          <p:cNvSpPr txBox="1"/>
          <p:nvPr/>
        </p:nvSpPr>
        <p:spPr>
          <a:xfrm>
            <a:off x="2019393" y="3294301"/>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a:t>
            </a:r>
            <a:endParaRPr lang="en-US" sz="6600" baseline="-25000" dirty="0">
              <a:solidFill>
                <a:schemeClr val="tx1">
                  <a:lumMod val="95000"/>
                  <a:lumOff val="5000"/>
                </a:schemeClr>
              </a:solidFill>
            </a:endParaRPr>
          </a:p>
        </p:txBody>
      </p:sp>
      <p:sp>
        <p:nvSpPr>
          <p:cNvPr id="22" name="TextBox 21"/>
          <p:cNvSpPr txBox="1"/>
          <p:nvPr/>
        </p:nvSpPr>
        <p:spPr>
          <a:xfrm>
            <a:off x="3993907" y="3073947"/>
            <a:ext cx="1523136" cy="1107996"/>
          </a:xfrm>
          <a:prstGeom prst="rect">
            <a:avLst/>
          </a:prstGeom>
          <a:noFill/>
        </p:spPr>
        <p:txBody>
          <a:bodyPr wrap="square" rtlCol="0">
            <a:spAutoFit/>
          </a:bodyPr>
          <a:lstStyle/>
          <a:p>
            <a:pPr algn="ctr"/>
            <a:r>
              <a:rPr lang="en-US" sz="6600" dirty="0">
                <a:solidFill>
                  <a:schemeClr val="tx1">
                    <a:lumMod val="95000"/>
                    <a:lumOff val="5000"/>
                  </a:schemeClr>
                </a:solidFill>
                <a:cs typeface="Times New Roman" panose="02020603050405020304" pitchFamily="18" charset="0"/>
              </a:rPr>
              <a:t>=</a:t>
            </a:r>
            <a:endParaRPr lang="en-US" sz="6600" baseline="-25000" dirty="0">
              <a:solidFill>
                <a:schemeClr val="tx1">
                  <a:lumMod val="95000"/>
                  <a:lumOff val="5000"/>
                </a:schemeClr>
              </a:solidFill>
            </a:endParaRPr>
          </a:p>
        </p:txBody>
      </p:sp>
      <p:grpSp>
        <p:nvGrpSpPr>
          <p:cNvPr id="8" name="Group 7"/>
          <p:cNvGrpSpPr/>
          <p:nvPr/>
        </p:nvGrpSpPr>
        <p:grpSpPr>
          <a:xfrm>
            <a:off x="5135248" y="3071749"/>
            <a:ext cx="2087021" cy="2718281"/>
            <a:chOff x="5135248" y="2662669"/>
            <a:chExt cx="2087021" cy="2718281"/>
          </a:xfrm>
        </p:grpSpPr>
        <p:sp>
          <p:nvSpPr>
            <p:cNvPr id="23" name="TextBox 22"/>
            <p:cNvSpPr txBox="1"/>
            <p:nvPr/>
          </p:nvSpPr>
          <p:spPr>
            <a:xfrm>
              <a:off x="5699133" y="2662669"/>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cs typeface="Times New Roman" panose="02020603050405020304" pitchFamily="18" charset="0"/>
                </a:rPr>
                <a:t>F</a:t>
              </a:r>
              <a:r>
                <a:rPr lang="en-US" sz="6600" baseline="-25000" dirty="0" smtClean="0">
                  <a:solidFill>
                    <a:schemeClr val="tx1">
                      <a:lumMod val="95000"/>
                      <a:lumOff val="5000"/>
                    </a:schemeClr>
                  </a:solidFill>
                  <a:cs typeface="Times New Roman" panose="02020603050405020304" pitchFamily="18" charset="0"/>
                </a:rPr>
                <a:t>J</a:t>
              </a:r>
              <a:endParaRPr lang="en-US" sz="6600" baseline="-25000" dirty="0">
                <a:solidFill>
                  <a:schemeClr val="tx1">
                    <a:lumMod val="95000"/>
                    <a:lumOff val="5000"/>
                  </a:schemeClr>
                </a:solidFill>
              </a:endParaRPr>
            </a:p>
          </p:txBody>
        </p:sp>
        <p:graphicFrame>
          <p:nvGraphicFramePr>
            <p:cNvPr id="24" name="Content Placeholder 12"/>
            <p:cNvGraphicFramePr>
              <a:graphicFrameLocks/>
            </p:cNvGraphicFramePr>
            <p:nvPr>
              <p:extLst>
                <p:ext uri="{D42A27DB-BD31-4B8C-83A1-F6EECF244321}">
                  <p14:modId xmlns:p14="http://schemas.microsoft.com/office/powerpoint/2010/main" val="2822775004"/>
                </p:ext>
              </p:extLst>
            </p:nvPr>
          </p:nvGraphicFramePr>
          <p:xfrm>
            <a:off x="5135248" y="3917910"/>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pSp>
      <p:cxnSp>
        <p:nvCxnSpPr>
          <p:cNvPr id="7" name="Straight Arrow Connector 6"/>
          <p:cNvCxnSpPr/>
          <p:nvPr/>
        </p:nvCxnSpPr>
        <p:spPr>
          <a:xfrm>
            <a:off x="7445836" y="5115380"/>
            <a:ext cx="9840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56541" y="3071749"/>
            <a:ext cx="2076131" cy="2718281"/>
            <a:chOff x="556541" y="2662669"/>
            <a:chExt cx="2076131" cy="2718281"/>
          </a:xfrm>
        </p:grpSpPr>
        <p:sp>
          <p:nvSpPr>
            <p:cNvPr id="14" name="TextBox 13"/>
            <p:cNvSpPr txBox="1"/>
            <p:nvPr/>
          </p:nvSpPr>
          <p:spPr>
            <a:xfrm>
              <a:off x="1107365" y="2662669"/>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Q</a:t>
              </a:r>
              <a:endParaRPr lang="en-US" sz="6600" baseline="-25000" dirty="0">
                <a:solidFill>
                  <a:schemeClr val="tx1">
                    <a:lumMod val="95000"/>
                    <a:lumOff val="5000"/>
                  </a:schemeClr>
                </a:solidFill>
              </a:endParaRPr>
            </a:p>
          </p:txBody>
        </p:sp>
        <p:graphicFrame>
          <p:nvGraphicFramePr>
            <p:cNvPr id="30" name="Content Placeholder 12"/>
            <p:cNvGraphicFramePr>
              <a:graphicFrameLocks/>
            </p:cNvGraphicFramePr>
            <p:nvPr>
              <p:extLst>
                <p:ext uri="{D42A27DB-BD31-4B8C-83A1-F6EECF244321}">
                  <p14:modId xmlns:p14="http://schemas.microsoft.com/office/powerpoint/2010/main" val="2534701479"/>
                </p:ext>
              </p:extLst>
            </p:nvPr>
          </p:nvGraphicFramePr>
          <p:xfrm>
            <a:off x="556541" y="3917910"/>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pSp>
      <p:grpSp>
        <p:nvGrpSpPr>
          <p:cNvPr id="9" name="Group 8"/>
          <p:cNvGrpSpPr/>
          <p:nvPr/>
        </p:nvGrpSpPr>
        <p:grpSpPr>
          <a:xfrm>
            <a:off x="8763838" y="4518275"/>
            <a:ext cx="3110286" cy="369332"/>
            <a:chOff x="8763838" y="4518275"/>
            <a:chExt cx="3110286" cy="369332"/>
          </a:xfrm>
        </p:grpSpPr>
        <p:cxnSp>
          <p:nvCxnSpPr>
            <p:cNvPr id="34" name="Straight Connector 33"/>
            <p:cNvCxnSpPr/>
            <p:nvPr/>
          </p:nvCxnSpPr>
          <p:spPr>
            <a:xfrm>
              <a:off x="8763838" y="4717333"/>
              <a:ext cx="2743200" cy="0"/>
            </a:xfrm>
            <a:prstGeom prst="line">
              <a:avLst/>
            </a:prstGeom>
            <a:ln w="57150">
              <a:solidFill>
                <a:schemeClr val="tx2">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493892" y="4518275"/>
              <a:ext cx="380232" cy="369332"/>
            </a:xfrm>
            <a:prstGeom prst="rect">
              <a:avLst/>
            </a:prstGeom>
            <a:noFill/>
          </p:spPr>
          <p:txBody>
            <a:bodyPr wrap="none" rtlCol="0">
              <a:spAutoFit/>
            </a:bodyPr>
            <a:lstStyle/>
            <a:p>
              <a:pPr algn="ctr"/>
              <a:r>
                <a:rPr lang="en-US" b="1" dirty="0" smtClean="0"/>
                <a:t>F</a:t>
              </a:r>
              <a:r>
                <a:rPr lang="en-US" b="1" baseline="-25000" dirty="0" smtClean="0"/>
                <a:t>1</a:t>
              </a:r>
              <a:endParaRPr lang="en-US" b="1" dirty="0"/>
            </a:p>
          </p:txBody>
        </p:sp>
      </p:grpSp>
      <p:grpSp>
        <p:nvGrpSpPr>
          <p:cNvPr id="10" name="Group 9"/>
          <p:cNvGrpSpPr/>
          <p:nvPr/>
        </p:nvGrpSpPr>
        <p:grpSpPr>
          <a:xfrm>
            <a:off x="9944520" y="3802933"/>
            <a:ext cx="381836" cy="2169550"/>
            <a:chOff x="9944520" y="3802933"/>
            <a:chExt cx="381836" cy="2169550"/>
          </a:xfrm>
        </p:grpSpPr>
        <p:cxnSp>
          <p:nvCxnSpPr>
            <p:cNvPr id="32" name="Straight Connector 31"/>
            <p:cNvCxnSpPr/>
            <p:nvPr/>
          </p:nvCxnSpPr>
          <p:spPr>
            <a:xfrm>
              <a:off x="10135438" y="3802933"/>
              <a:ext cx="0" cy="1828800"/>
            </a:xfrm>
            <a:prstGeom prst="line">
              <a:avLst/>
            </a:prstGeom>
            <a:ln w="762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44520" y="5603151"/>
              <a:ext cx="381836" cy="369332"/>
            </a:xfrm>
            <a:prstGeom prst="rect">
              <a:avLst/>
            </a:prstGeom>
            <a:noFill/>
          </p:spPr>
          <p:txBody>
            <a:bodyPr wrap="none" rtlCol="0">
              <a:spAutoFit/>
            </a:bodyPr>
            <a:lstStyle/>
            <a:p>
              <a:pPr algn="ctr"/>
              <a:r>
                <a:rPr lang="en-US" b="1" dirty="0" smtClean="0"/>
                <a:t>F</a:t>
              </a:r>
              <a:r>
                <a:rPr lang="en-US" b="1" baseline="-25000" dirty="0" smtClean="0"/>
                <a:t>2</a:t>
              </a:r>
              <a:endParaRPr lang="en-US" b="1" dirty="0"/>
            </a:p>
          </p:txBody>
        </p:sp>
      </p:grpSp>
      <p:sp>
        <p:nvSpPr>
          <p:cNvPr id="39" name="Oval 38"/>
          <p:cNvSpPr/>
          <p:nvPr/>
        </p:nvSpPr>
        <p:spPr>
          <a:xfrm>
            <a:off x="10657911" y="4328274"/>
            <a:ext cx="156754" cy="14804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56776" y="4657724"/>
            <a:ext cx="585274" cy="1165225"/>
          </a:xfrm>
          <a:prstGeom prst="rect">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656776" y="4651015"/>
            <a:ext cx="1091083" cy="442380"/>
          </a:xfrm>
          <a:prstGeom prst="rect">
            <a:avLst/>
          </a:prstGeom>
          <a:solidFill>
            <a:schemeClr val="accent1">
              <a:lumMod val="75000"/>
              <a:alpha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52849" y="3936856"/>
            <a:ext cx="156754" cy="14804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56776" y="5383442"/>
            <a:ext cx="1091083" cy="446649"/>
          </a:xfrm>
          <a:prstGeom prst="rect">
            <a:avLst/>
          </a:prstGeom>
          <a:solidFill>
            <a:schemeClr val="accent6">
              <a:lumMod val="75000"/>
              <a:alpha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162585" y="4657723"/>
            <a:ext cx="585274" cy="1165225"/>
          </a:xfrm>
          <a:prstGeom prst="rect">
            <a:avLst/>
          </a:prstGeom>
          <a:solidFill>
            <a:srgbClr val="C00000">
              <a:alpha val="20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519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xit" presetSubtype="0" fill="hold" grpId="1" nodeType="withEffect">
                                  <p:stCondLst>
                                    <p:cond delay="0"/>
                                  </p:stCondLst>
                                  <p:childTnLst>
                                    <p:animEffect transition="out" filter="fade">
                                      <p:cBhvr>
                                        <p:cTn id="46" dur="500"/>
                                        <p:tgtEl>
                                          <p:spTgt spid="33"/>
                                        </p:tgtEl>
                                      </p:cBhvr>
                                    </p:animEffect>
                                    <p:set>
                                      <p:cBhvr>
                                        <p:cTn id="47" dur="1" fill="hold">
                                          <p:stCondLst>
                                            <p:cond delay="499"/>
                                          </p:stCondLst>
                                        </p:cTn>
                                        <p:tgtEl>
                                          <p:spTgt spid="3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9" grpId="0" animBg="1"/>
      <p:bldP spid="25" grpId="0" animBg="1"/>
      <p:bldP spid="25" grpId="1" animBg="1"/>
      <p:bldP spid="28" grpId="0" animBg="1"/>
      <p:bldP spid="29" grpId="0" animBg="1"/>
      <p:bldP spid="31" grpId="0" animBg="1"/>
      <p:bldP spid="33" grpId="0" animBg="1"/>
      <p:bldP spid="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sp>
        <p:nvSpPr>
          <p:cNvPr id="3" name="Content Placeholder 2"/>
          <p:cNvSpPr>
            <a:spLocks noGrp="1"/>
          </p:cNvSpPr>
          <p:nvPr>
            <p:ph idx="1"/>
          </p:nvPr>
        </p:nvSpPr>
        <p:spPr/>
        <p:txBody>
          <a:bodyPr/>
          <a:lstStyle/>
          <a:p>
            <a:r>
              <a:rPr lang="en-US" dirty="0" smtClean="0"/>
              <a:t>Found at:</a:t>
            </a:r>
          </a:p>
          <a:p>
            <a:pPr marL="0" indent="0" algn="ctr">
              <a:buNone/>
            </a:pPr>
            <a:r>
              <a:rPr lang="en-US" dirty="0"/>
              <a:t>http://</a:t>
            </a:r>
            <a:r>
              <a:rPr lang="en-US" dirty="0" err="1"/>
              <a:t>www.derekbeaton.com</a:t>
            </a:r>
            <a:r>
              <a:rPr lang="en-US" dirty="0"/>
              <a:t>/samr-swpa-2016/</a:t>
            </a:r>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21455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 Contributions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
        <p:nvSpPr>
          <p:cNvPr id="6" name="TextBox 5"/>
          <p:cNvSpPr txBox="1"/>
          <p:nvPr/>
        </p:nvSpPr>
        <p:spPr>
          <a:xfrm>
            <a:off x="4769689" y="3302263"/>
            <a:ext cx="2794523" cy="2123658"/>
          </a:xfrm>
          <a:prstGeom prst="rect">
            <a:avLst/>
          </a:prstGeom>
          <a:noFill/>
        </p:spPr>
        <p:txBody>
          <a:bodyPr wrap="square" rtlCol="0">
            <a:spAutoFit/>
          </a:bodyPr>
          <a:lstStyle/>
          <a:p>
            <a:pPr algn="ctr"/>
            <a:r>
              <a:rPr lang="en-US" sz="6600" dirty="0" smtClean="0">
                <a:solidFill>
                  <a:schemeClr val="tx1">
                    <a:lumMod val="95000"/>
                    <a:lumOff val="5000"/>
                  </a:schemeClr>
                </a:solidFill>
                <a:cs typeface="Times New Roman" panose="02020603050405020304" pitchFamily="18" charset="0"/>
              </a:rPr>
              <a:t>F</a:t>
            </a:r>
            <a:r>
              <a:rPr lang="en-US" sz="6600" baseline="-25000" dirty="0" smtClean="0">
                <a:solidFill>
                  <a:schemeClr val="tx1">
                    <a:lumMod val="95000"/>
                    <a:lumOff val="5000"/>
                  </a:schemeClr>
                </a:solidFill>
                <a:cs typeface="Times New Roman" panose="02020603050405020304" pitchFamily="18" charset="0"/>
              </a:rPr>
              <a:t>J</a:t>
            </a:r>
            <a:r>
              <a:rPr lang="en-US" sz="6600" baseline="30000" dirty="0" smtClean="0">
                <a:solidFill>
                  <a:schemeClr val="tx1">
                    <a:lumMod val="95000"/>
                    <a:lumOff val="5000"/>
                  </a:schemeClr>
                </a:solidFill>
                <a:cs typeface="Times New Roman" panose="02020603050405020304" pitchFamily="18" charset="0"/>
              </a:rPr>
              <a:t>2</a:t>
            </a:r>
            <a:r>
              <a:rPr lang="en-US" sz="6600" dirty="0" smtClean="0">
                <a:solidFill>
                  <a:schemeClr val="tx1">
                    <a:lumMod val="95000"/>
                    <a:lumOff val="5000"/>
                  </a:schemeClr>
                </a:solidFill>
                <a:cs typeface="Times New Roman" panose="02020603050405020304" pitchFamily="18" charset="0"/>
              </a:rPr>
              <a:t>/</a:t>
            </a: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r>
              <a:rPr lang="en-US" sz="6600" baseline="30000" dirty="0" smtClean="0">
                <a:solidFill>
                  <a:schemeClr val="tx1">
                    <a:lumMod val="95000"/>
                    <a:lumOff val="5000"/>
                  </a:schemeClr>
                </a:solidFill>
                <a:latin typeface="Times New Roman" panose="02020603050405020304" pitchFamily="18" charset="0"/>
                <a:cs typeface="Times New Roman" panose="02020603050405020304" pitchFamily="18" charset="0"/>
              </a:rPr>
              <a:t>2</a:t>
            </a:r>
            <a:endParaRPr lang="en-US" sz="6600" baseline="30000" dirty="0">
              <a:solidFill>
                <a:schemeClr val="tx1">
                  <a:lumMod val="95000"/>
                  <a:lumOff val="5000"/>
                </a:schemeClr>
              </a:solidFill>
            </a:endParaRPr>
          </a:p>
        </p:txBody>
      </p:sp>
      <p:graphicFrame>
        <p:nvGraphicFramePr>
          <p:cNvPr id="7" name="Content Placeholder 12"/>
          <p:cNvGraphicFramePr>
            <a:graphicFrameLocks/>
          </p:cNvGraphicFramePr>
          <p:nvPr>
            <p:extLst>
              <p:ext uri="{D42A27DB-BD31-4B8C-83A1-F6EECF244321}">
                <p14:modId xmlns:p14="http://schemas.microsoft.com/office/powerpoint/2010/main" val="1821036573"/>
              </p:ext>
            </p:extLst>
          </p:nvPr>
        </p:nvGraphicFramePr>
        <p:xfrm>
          <a:off x="5128886" y="4653724"/>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Q2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r h="365760">
                <a:tc>
                  <a:txBody>
                    <a:bodyPr/>
                    <a:lstStyle/>
                    <a:p>
                      <a:pPr algn="ctr"/>
                      <a:r>
                        <a:rPr lang="en-US" b="1" dirty="0" smtClean="0"/>
                        <a:t>Q3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50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9" name="Content Placeholder 2"/>
          <p:cNvSpPr>
            <a:spLocks noGrp="1"/>
          </p:cNvSpPr>
          <p:nvPr>
            <p:ph idx="1"/>
          </p:nvPr>
        </p:nvSpPr>
        <p:spPr>
          <a:xfrm>
            <a:off x="609600" y="1600200"/>
            <a:ext cx="11582400" cy="1786703"/>
          </a:xfrm>
        </p:spPr>
        <p:txBody>
          <a:bodyPr anchor="t">
            <a:normAutofit fontScale="85000" lnSpcReduction="10000"/>
          </a:bodyPr>
          <a:lstStyle/>
          <a:p>
            <a:r>
              <a:rPr lang="en-US" sz="2900" dirty="0" smtClean="0"/>
              <a:t>Contributions tell us how much variance each item contributes to the component </a:t>
            </a:r>
          </a:p>
          <a:p>
            <a:pPr lvl="1"/>
            <a:r>
              <a:rPr lang="en-US" sz="2400" dirty="0" smtClean="0"/>
              <a:t>If items are related, we can sum many of them together (contributions are additive)</a:t>
            </a:r>
          </a:p>
          <a:p>
            <a:r>
              <a:rPr lang="en-US" sz="2900" dirty="0"/>
              <a:t>Contributions are squared factor scores, divided by </a:t>
            </a:r>
            <a:r>
              <a:rPr lang="en-US" sz="2900" dirty="0" smtClean="0"/>
              <a:t>eigenvalues</a:t>
            </a:r>
            <a:endParaRPr lang="en-US" sz="2900" dirty="0"/>
          </a:p>
        </p:txBody>
      </p:sp>
      <p:grpSp>
        <p:nvGrpSpPr>
          <p:cNvPr id="5" name="Group 4"/>
          <p:cNvGrpSpPr/>
          <p:nvPr/>
        </p:nvGrpSpPr>
        <p:grpSpPr>
          <a:xfrm>
            <a:off x="8763838" y="4883911"/>
            <a:ext cx="3110286" cy="369332"/>
            <a:chOff x="8763838" y="4883911"/>
            <a:chExt cx="3110286" cy="369332"/>
          </a:xfrm>
        </p:grpSpPr>
        <p:cxnSp>
          <p:nvCxnSpPr>
            <p:cNvPr id="12" name="Straight Connector 11"/>
            <p:cNvCxnSpPr/>
            <p:nvPr/>
          </p:nvCxnSpPr>
          <p:spPr>
            <a:xfrm>
              <a:off x="8763838" y="5082969"/>
              <a:ext cx="2743200" cy="0"/>
            </a:xfrm>
            <a:prstGeom prst="line">
              <a:avLst/>
            </a:prstGeom>
            <a:ln w="57150">
              <a:solidFill>
                <a:schemeClr val="tx2">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93892" y="4883911"/>
              <a:ext cx="380232" cy="369332"/>
            </a:xfrm>
            <a:prstGeom prst="rect">
              <a:avLst/>
            </a:prstGeom>
            <a:noFill/>
          </p:spPr>
          <p:txBody>
            <a:bodyPr wrap="none" rtlCol="0">
              <a:spAutoFit/>
            </a:bodyPr>
            <a:lstStyle/>
            <a:p>
              <a:pPr algn="ctr"/>
              <a:r>
                <a:rPr lang="en-US" b="1" dirty="0" smtClean="0"/>
                <a:t>F</a:t>
              </a:r>
              <a:r>
                <a:rPr lang="en-US" b="1" baseline="-25000" dirty="0" smtClean="0"/>
                <a:t>1</a:t>
              </a:r>
              <a:endParaRPr lang="en-US" b="1" dirty="0"/>
            </a:p>
          </p:txBody>
        </p:sp>
      </p:grpSp>
      <p:grpSp>
        <p:nvGrpSpPr>
          <p:cNvPr id="8" name="Group 7"/>
          <p:cNvGrpSpPr/>
          <p:nvPr/>
        </p:nvGrpSpPr>
        <p:grpSpPr>
          <a:xfrm>
            <a:off x="9944520" y="4168569"/>
            <a:ext cx="381836" cy="2169550"/>
            <a:chOff x="9944520" y="4168569"/>
            <a:chExt cx="381836" cy="2169550"/>
          </a:xfrm>
        </p:grpSpPr>
        <p:cxnSp>
          <p:nvCxnSpPr>
            <p:cNvPr id="11" name="Straight Connector 10"/>
            <p:cNvCxnSpPr/>
            <p:nvPr/>
          </p:nvCxnSpPr>
          <p:spPr>
            <a:xfrm>
              <a:off x="10135438" y="4168569"/>
              <a:ext cx="0" cy="1828800"/>
            </a:xfrm>
            <a:prstGeom prst="line">
              <a:avLst/>
            </a:prstGeom>
            <a:ln w="762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944520" y="5968787"/>
              <a:ext cx="381836" cy="369332"/>
            </a:xfrm>
            <a:prstGeom prst="rect">
              <a:avLst/>
            </a:prstGeom>
            <a:noFill/>
          </p:spPr>
          <p:txBody>
            <a:bodyPr wrap="none" rtlCol="0">
              <a:spAutoFit/>
            </a:bodyPr>
            <a:lstStyle/>
            <a:p>
              <a:pPr algn="ctr"/>
              <a:r>
                <a:rPr lang="en-US" b="1" dirty="0" smtClean="0"/>
                <a:t>F</a:t>
              </a:r>
              <a:r>
                <a:rPr lang="en-US" b="1" baseline="-25000" dirty="0" smtClean="0"/>
                <a:t>2</a:t>
              </a:r>
              <a:endParaRPr lang="en-US" b="1" dirty="0"/>
            </a:p>
          </p:txBody>
        </p:sp>
      </p:grpSp>
      <p:sp>
        <p:nvSpPr>
          <p:cNvPr id="15" name="Oval 14"/>
          <p:cNvSpPr/>
          <p:nvPr/>
        </p:nvSpPr>
        <p:spPr>
          <a:xfrm>
            <a:off x="10814665" y="4741174"/>
            <a:ext cx="156754" cy="14804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260224" y="4460980"/>
            <a:ext cx="156754" cy="148046"/>
          </a:xfrm>
          <a:prstGeom prst="ellipse">
            <a:avLst/>
          </a:prstGeom>
          <a:solidFill>
            <a:srgbClr val="CC9A1A"/>
          </a:solidFill>
          <a:ln>
            <a:solidFill>
              <a:srgbClr val="CC9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55385" y="4983687"/>
            <a:ext cx="1079087" cy="442380"/>
          </a:xfrm>
          <a:prstGeom prst="rect">
            <a:avLst/>
          </a:prstGeom>
          <a:solidFill>
            <a:schemeClr val="accent1">
              <a:lumMod val="75000"/>
              <a:alpha val="4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644873" y="5707032"/>
            <a:ext cx="1079087" cy="446649"/>
          </a:xfrm>
          <a:prstGeom prst="rect">
            <a:avLst/>
          </a:prstGeom>
          <a:solidFill>
            <a:schemeClr val="accent6">
              <a:lumMod val="75000"/>
              <a:alpha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flipV="1">
            <a:off x="9475037" y="4538134"/>
            <a:ext cx="653145" cy="84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143924" y="4826006"/>
            <a:ext cx="653145" cy="846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9112865" y="4851407"/>
            <a:ext cx="446106" cy="846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V="1">
            <a:off x="10810112" y="4991106"/>
            <a:ext cx="171994"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298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5" grpId="0" animBg="1"/>
      <p:bldP spid="16"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PCA results look like?</a:t>
            </a:r>
            <a:endParaRPr lang="en-US" dirty="0"/>
          </a:p>
        </p:txBody>
      </p:sp>
      <p:sp>
        <p:nvSpPr>
          <p:cNvPr id="3" name="Content Placeholder 2"/>
          <p:cNvSpPr>
            <a:spLocks noGrp="1"/>
          </p:cNvSpPr>
          <p:nvPr>
            <p:ph idx="1"/>
          </p:nvPr>
        </p:nvSpPr>
        <p:spPr/>
        <p:txBody>
          <a:bodyPr/>
          <a:lstStyle/>
          <a:p>
            <a:r>
              <a:rPr lang="en-US" dirty="0" smtClean="0"/>
              <a:t>Let’s do a PCA of two different data sets measured on the same individuals: one on paranoia, and one on trait anxiety.</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9164941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PCA results look like?</a:t>
            </a:r>
            <a:endParaRPr lang="en-US" dirty="0"/>
          </a:p>
        </p:txBody>
      </p:sp>
      <p:sp>
        <p:nvSpPr>
          <p:cNvPr id="3" name="Content Placeholder 2"/>
          <p:cNvSpPr>
            <a:spLocks noGrp="1"/>
          </p:cNvSpPr>
          <p:nvPr>
            <p:ph idx="1"/>
          </p:nvPr>
        </p:nvSpPr>
        <p:spPr/>
        <p:txBody>
          <a:bodyPr/>
          <a:lstStyle/>
          <a:p>
            <a:r>
              <a:rPr lang="en-US" dirty="0" smtClean="0"/>
              <a:t>First, paranoia.</a:t>
            </a:r>
          </a:p>
          <a:p>
            <a:pPr lvl="1"/>
            <a:r>
              <a:rPr lang="en-US" dirty="0" smtClean="0"/>
              <a:t>N=60 (20 Control, 20 Psychosis, 20 Social Anxiety)</a:t>
            </a:r>
          </a:p>
          <a:p>
            <a:pPr lvl="1"/>
            <a:r>
              <a:rPr lang="en-US" dirty="0" smtClean="0"/>
              <a:t>20 questions (variables)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8261375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74515022"/>
              </p:ext>
            </p:extLst>
          </p:nvPr>
        </p:nvGraphicFramePr>
        <p:xfrm>
          <a:off x="772899" y="1934253"/>
          <a:ext cx="4122610" cy="3794760"/>
        </p:xfrm>
        <a:graphic>
          <a:graphicData uri="http://schemas.openxmlformats.org/drawingml/2006/table">
            <a:tbl>
              <a:tblPr>
                <a:tableStyleId>{69CF1AB2-1976-4502-BF36-3FF5EA218861}</a:tableStyleId>
              </a:tblPr>
              <a:tblGrid>
                <a:gridCol w="516293"/>
                <a:gridCol w="308229"/>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200" dirty="0" smtClean="0"/>
                        <a:t>P1</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P2</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P3</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P58</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P59</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P60</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gridSpan="10">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58356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62693309"/>
              </p:ext>
            </p:extLst>
          </p:nvPr>
        </p:nvGraphicFramePr>
        <p:xfrm>
          <a:off x="772899" y="1934253"/>
          <a:ext cx="4122610" cy="3794760"/>
        </p:xfrm>
        <a:graphic>
          <a:graphicData uri="http://schemas.openxmlformats.org/drawingml/2006/table">
            <a:tbl>
              <a:tblPr>
                <a:tableStyleId>{69CF1AB2-1976-4502-BF36-3FF5EA218861}</a:tableStyleId>
              </a:tblPr>
              <a:tblGrid>
                <a:gridCol w="516293"/>
                <a:gridCol w="308229"/>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200" dirty="0" smtClean="0"/>
                        <a:t>P1</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P2</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P3</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P58</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P59</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a:txBody>
                    <a:bodyPr/>
                    <a:lstStyle/>
                    <a:p>
                      <a:r>
                        <a:rPr lang="en-US" sz="1200" dirty="0" smtClean="0"/>
                        <a:t>P60</a:t>
                      </a:r>
                      <a:endParaRPr lang="en-US" sz="12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70840">
                <a:tc gridSpan="10">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Content Placeholder 2"/>
          <p:cNvSpPr>
            <a:spLocks noGrp="1"/>
          </p:cNvSpPr>
          <p:nvPr>
            <p:ph idx="1"/>
          </p:nvPr>
        </p:nvSpPr>
        <p:spPr>
          <a:xfrm>
            <a:off x="5868707" y="1600201"/>
            <a:ext cx="6022641" cy="4525963"/>
          </a:xfrm>
        </p:spPr>
        <p:txBody>
          <a:bodyPr>
            <a:normAutofit fontScale="92500" lnSpcReduction="20000"/>
          </a:bodyPr>
          <a:lstStyle/>
          <a:p>
            <a:r>
              <a:rPr lang="en-US" dirty="0" smtClean="0"/>
              <a:t>Preprocess each column to have a mean of 0, and unitary norm</a:t>
            </a:r>
          </a:p>
          <a:p>
            <a:pPr lvl="1"/>
            <a:r>
              <a:rPr lang="en-US" dirty="0" smtClean="0"/>
              <a:t>i.e., the sum of squares is equal 1</a:t>
            </a:r>
          </a:p>
          <a:p>
            <a:r>
              <a:rPr lang="en-US" dirty="0" smtClean="0"/>
              <a:t>So, the total SS (i.e., total variance) for the table is the number of columns</a:t>
            </a:r>
          </a:p>
          <a:p>
            <a:pPr lvl="1"/>
            <a:r>
              <a:rPr lang="en-US" dirty="0" smtClean="0"/>
              <a:t>Here: 20</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75677648"/>
              </p:ext>
            </p:extLst>
          </p:nvPr>
        </p:nvGraphicFramePr>
        <p:xfrm>
          <a:off x="1283063" y="5543593"/>
          <a:ext cx="3606317" cy="370840"/>
        </p:xfrm>
        <a:graphic>
          <a:graphicData uri="http://schemas.openxmlformats.org/drawingml/2006/table">
            <a:tbl>
              <a:tblPr>
                <a:tableStyleId>{69CF1AB2-1976-4502-BF36-3FF5EA218861}</a:tableStyleId>
              </a:tblPr>
              <a:tblGrid>
                <a:gridCol w="308229"/>
                <a:gridCol w="412261"/>
                <a:gridCol w="412261"/>
                <a:gridCol w="412261"/>
                <a:gridCol w="412261"/>
                <a:gridCol w="412261"/>
                <a:gridCol w="412261"/>
                <a:gridCol w="412261"/>
                <a:gridCol w="412261"/>
              </a:tblGrid>
              <a:tr h="370840">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smtClean="0"/>
                        <a:t>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7" name="Content Placeholder 2"/>
          <p:cNvSpPr txBox="1">
            <a:spLocks/>
          </p:cNvSpPr>
          <p:nvPr/>
        </p:nvSpPr>
        <p:spPr>
          <a:xfrm>
            <a:off x="609600" y="5106966"/>
            <a:ext cx="3231065" cy="1037614"/>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Calibri"/>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Calibri"/>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Calibri"/>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SS=</a:t>
            </a:r>
            <a:endParaRPr lang="en-US" dirty="0"/>
          </a:p>
        </p:txBody>
      </p:sp>
    </p:spTree>
    <p:extLst>
      <p:ext uri="{BB962C8B-B14F-4D97-AF65-F5344CB8AC3E}">
        <p14:creationId xmlns:p14="http://schemas.microsoft.com/office/powerpoint/2010/main" val="2306781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eigenvalues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spTree>
    <p:extLst>
      <p:ext uri="{BB962C8B-B14F-4D97-AF65-F5344CB8AC3E}">
        <p14:creationId xmlns:p14="http://schemas.microsoft.com/office/powerpoint/2010/main" val="19932073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a.k.a. variance</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spTree>
    <p:extLst>
      <p:ext uri="{BB962C8B-B14F-4D97-AF65-F5344CB8AC3E}">
        <p14:creationId xmlns:p14="http://schemas.microsoft.com/office/powerpoint/2010/main" val="23058320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a.k.a. variance</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sp>
        <p:nvSpPr>
          <p:cNvPr id="3" name="TextBox 2"/>
          <p:cNvSpPr txBox="1"/>
          <p:nvPr/>
        </p:nvSpPr>
        <p:spPr>
          <a:xfrm>
            <a:off x="423314" y="2213034"/>
            <a:ext cx="3232600" cy="1477328"/>
          </a:xfrm>
          <a:prstGeom prst="rect">
            <a:avLst/>
          </a:prstGeom>
          <a:noFill/>
        </p:spPr>
        <p:txBody>
          <a:bodyPr wrap="square" rtlCol="0">
            <a:spAutoFit/>
          </a:bodyPr>
          <a:lstStyle/>
          <a:p>
            <a:r>
              <a:rPr lang="en-US" sz="3000" dirty="0" smtClean="0"/>
              <a:t>Quiz: </a:t>
            </a:r>
          </a:p>
          <a:p>
            <a:r>
              <a:rPr lang="en-US" sz="3000" dirty="0" smtClean="0"/>
              <a:t>What is the sum of the eigenvalues?</a:t>
            </a:r>
            <a:endParaRPr lang="en-US" sz="3000" dirty="0"/>
          </a:p>
        </p:txBody>
      </p:sp>
    </p:spTree>
    <p:extLst>
      <p:ext uri="{BB962C8B-B14F-4D97-AF65-F5344CB8AC3E}">
        <p14:creationId xmlns:p14="http://schemas.microsoft.com/office/powerpoint/2010/main" val="30434348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a.k.a. variance</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sp>
        <p:nvSpPr>
          <p:cNvPr id="3" name="TextBox 2"/>
          <p:cNvSpPr txBox="1"/>
          <p:nvPr/>
        </p:nvSpPr>
        <p:spPr>
          <a:xfrm>
            <a:off x="423314" y="2213034"/>
            <a:ext cx="3232600" cy="1477328"/>
          </a:xfrm>
          <a:prstGeom prst="rect">
            <a:avLst/>
          </a:prstGeom>
          <a:noFill/>
        </p:spPr>
        <p:txBody>
          <a:bodyPr wrap="square" rtlCol="0">
            <a:spAutoFit/>
          </a:bodyPr>
          <a:lstStyle/>
          <a:p>
            <a:r>
              <a:rPr lang="en-US" sz="3000" dirty="0" smtClean="0"/>
              <a:t>Quiz: </a:t>
            </a:r>
          </a:p>
          <a:p>
            <a:r>
              <a:rPr lang="en-US" sz="3000" dirty="0" smtClean="0"/>
              <a:t>What is the sum of the eigenvalues?</a:t>
            </a:r>
            <a:endParaRPr lang="en-US" sz="3000" dirty="0"/>
          </a:p>
        </p:txBody>
      </p:sp>
      <p:cxnSp>
        <p:nvCxnSpPr>
          <p:cNvPr id="7" name="Straight Arrow Connector 6"/>
          <p:cNvCxnSpPr/>
          <p:nvPr/>
        </p:nvCxnSpPr>
        <p:spPr>
          <a:xfrm flipH="1">
            <a:off x="5176008" y="2386228"/>
            <a:ext cx="5984158" cy="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118282" y="3669568"/>
            <a:ext cx="5984158" cy="0"/>
          </a:xfrm>
          <a:prstGeom prst="straightConnector1">
            <a:avLst/>
          </a:prstGeom>
          <a:ln w="63500">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102440" y="1999802"/>
            <a:ext cx="1089560" cy="553998"/>
          </a:xfrm>
          <a:prstGeom prst="rect">
            <a:avLst/>
          </a:prstGeom>
          <a:noFill/>
        </p:spPr>
        <p:txBody>
          <a:bodyPr wrap="square" rtlCol="0">
            <a:spAutoFit/>
          </a:bodyPr>
          <a:lstStyle/>
          <a:p>
            <a:r>
              <a:rPr lang="en-US" sz="3000" dirty="0" smtClean="0"/>
              <a:t>4.033</a:t>
            </a:r>
            <a:endParaRPr lang="en-US" sz="3000" dirty="0"/>
          </a:p>
        </p:txBody>
      </p:sp>
      <p:sp>
        <p:nvSpPr>
          <p:cNvPr id="12" name="TextBox 11"/>
          <p:cNvSpPr txBox="1"/>
          <p:nvPr/>
        </p:nvSpPr>
        <p:spPr>
          <a:xfrm>
            <a:off x="11160166" y="3334837"/>
            <a:ext cx="1089560" cy="553998"/>
          </a:xfrm>
          <a:prstGeom prst="rect">
            <a:avLst/>
          </a:prstGeom>
          <a:noFill/>
        </p:spPr>
        <p:txBody>
          <a:bodyPr wrap="square" rtlCol="0">
            <a:spAutoFit/>
          </a:bodyPr>
          <a:lstStyle/>
          <a:p>
            <a:r>
              <a:rPr lang="en-US" sz="3000" dirty="0" smtClean="0"/>
              <a:t>2.238</a:t>
            </a:r>
            <a:endParaRPr lang="en-US" sz="3000" dirty="0"/>
          </a:p>
        </p:txBody>
      </p:sp>
    </p:spTree>
    <p:extLst>
      <p:ext uri="{BB962C8B-B14F-4D97-AF65-F5344CB8AC3E}">
        <p14:creationId xmlns:p14="http://schemas.microsoft.com/office/powerpoint/2010/main" val="24912768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a.k.a. variance</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PS_PCA_Sc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71880"/>
            <a:ext cx="4572000" cy="4572000"/>
          </a:xfrm>
          <a:prstGeom prst="rect">
            <a:avLst/>
          </a:prstGeom>
        </p:spPr>
      </p:pic>
      <p:sp>
        <p:nvSpPr>
          <p:cNvPr id="3" name="TextBox 2"/>
          <p:cNvSpPr txBox="1"/>
          <p:nvPr/>
        </p:nvSpPr>
        <p:spPr>
          <a:xfrm>
            <a:off x="423314" y="2213034"/>
            <a:ext cx="3232600" cy="3939540"/>
          </a:xfrm>
          <a:prstGeom prst="rect">
            <a:avLst/>
          </a:prstGeom>
          <a:noFill/>
        </p:spPr>
        <p:txBody>
          <a:bodyPr wrap="square" rtlCol="0">
            <a:spAutoFit/>
          </a:bodyPr>
          <a:lstStyle/>
          <a:p>
            <a:r>
              <a:rPr lang="en-US" sz="3000" dirty="0" smtClean="0"/>
              <a:t>Quiz: </a:t>
            </a:r>
          </a:p>
          <a:p>
            <a:r>
              <a:rPr lang="en-US" sz="3000" dirty="0" smtClean="0"/>
              <a:t>What is the sum of the eigenvalues?</a:t>
            </a:r>
          </a:p>
          <a:p>
            <a:endParaRPr lang="en-US" sz="3000" dirty="0"/>
          </a:p>
          <a:p>
            <a:r>
              <a:rPr lang="en-US" sz="4000" b="1" dirty="0" smtClean="0"/>
              <a:t>20!</a:t>
            </a:r>
          </a:p>
          <a:p>
            <a:endParaRPr lang="en-US" sz="3000" b="1" dirty="0"/>
          </a:p>
          <a:p>
            <a:r>
              <a:rPr lang="en-US" sz="3000" dirty="0" smtClean="0"/>
              <a:t>Where do we know that from?</a:t>
            </a:r>
            <a:endParaRPr lang="en-US" sz="3000" dirty="0"/>
          </a:p>
        </p:txBody>
      </p:sp>
    </p:spTree>
    <p:extLst>
      <p:ext uri="{BB962C8B-B14F-4D97-AF65-F5344CB8AC3E}">
        <p14:creationId xmlns:p14="http://schemas.microsoft.com/office/powerpoint/2010/main" val="1048895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t>Data sets are getting big and complex.</a:t>
            </a:r>
          </a:p>
          <a:p>
            <a:pPr marL="457200" indent="-457200">
              <a:buClr>
                <a:schemeClr val="tx1"/>
              </a:buClr>
              <a:buFont typeface="+mj-lt"/>
              <a:buAutoNum type="arabicPeriod"/>
            </a:pPr>
            <a:r>
              <a:rPr lang="en-US" dirty="0">
                <a:solidFill>
                  <a:schemeClr val="bg1">
                    <a:lumMod val="85000"/>
                  </a:schemeClr>
                </a:solidFill>
              </a:rPr>
              <a:t>Problems with wide data or </a:t>
            </a:r>
            <a:r>
              <a:rPr lang="en-US" dirty="0" smtClean="0">
                <a:solidFill>
                  <a:schemeClr val="bg1">
                    <a:lumMod val="85000"/>
                  </a:schemeClr>
                </a:solidFill>
              </a:rPr>
              <a:t>multi-</a:t>
            </a:r>
            <a:r>
              <a:rPr lang="en-US" dirty="0">
                <a:solidFill>
                  <a:schemeClr val="bg1">
                    <a:lumMod val="85000"/>
                  </a:schemeClr>
                </a:solidFill>
              </a:rPr>
              <a:t>table.</a:t>
            </a:r>
          </a:p>
          <a:p>
            <a:pPr marL="457200" indent="-457200">
              <a:buClr>
                <a:schemeClr val="tx1"/>
              </a:buClr>
              <a:buFont typeface="+mj-lt"/>
              <a:buAutoNum type="arabicPeriod"/>
            </a:pPr>
            <a:r>
              <a:rPr lang="en-US" sz="3200" dirty="0" smtClean="0">
                <a:solidFill>
                  <a:schemeClr val="bg1">
                    <a:lumMod val="85000"/>
                  </a:schemeClr>
                </a:solidFill>
              </a:rPr>
              <a:t>Potential solution – Multiple Factor Analysis.</a:t>
            </a:r>
          </a:p>
          <a:p>
            <a:pPr marL="457200" indent="-457200">
              <a:buClr>
                <a:schemeClr val="tx1"/>
              </a:buClr>
              <a:buFont typeface="+mj-lt"/>
              <a:buAutoNum type="arabicPeriod"/>
            </a:pPr>
            <a:r>
              <a:rPr lang="en-US" sz="3200" dirty="0" smtClean="0">
                <a:solidFill>
                  <a:schemeClr val="bg1">
                    <a:lumMod val="85000"/>
                  </a:schemeClr>
                </a:solidFill>
              </a:rPr>
              <a:t>Beer!</a:t>
            </a:r>
          </a:p>
          <a:p>
            <a:pPr marL="457200" indent="-457200">
              <a:buClr>
                <a:schemeClr val="tx1"/>
              </a:buClr>
              <a:buFont typeface="+mj-lt"/>
              <a:buAutoNum type="arabicPeriod"/>
            </a:pPr>
            <a:r>
              <a:rPr lang="en-US" dirty="0">
                <a:solidFill>
                  <a:schemeClr val="bg1">
                    <a:lumMod val="85000"/>
                  </a:schemeClr>
                </a:solidFill>
              </a:rPr>
              <a:t>More advance topics</a:t>
            </a:r>
          </a:p>
        </p:txBody>
      </p:sp>
    </p:spTree>
    <p:extLst>
      <p:ext uri="{BB962C8B-B14F-4D97-AF65-F5344CB8AC3E}">
        <p14:creationId xmlns:p14="http://schemas.microsoft.com/office/powerpoint/2010/main" val="12110263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rows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9" name="Picture 8" descr="PS_PCA_row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00199"/>
            <a:ext cx="4572000" cy="4572000"/>
          </a:xfrm>
          <a:prstGeom prst="rect">
            <a:avLst/>
          </a:prstGeom>
        </p:spPr>
      </p:pic>
      <p:sp>
        <p:nvSpPr>
          <p:cNvPr id="5" name="Oval 4"/>
          <p:cNvSpPr/>
          <p:nvPr/>
        </p:nvSpPr>
        <p:spPr>
          <a:xfrm>
            <a:off x="6805080" y="3216805"/>
            <a:ext cx="783169" cy="663575"/>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71692" y="4866121"/>
            <a:ext cx="588407" cy="548409"/>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619750" y="3008578"/>
            <a:ext cx="418584" cy="395288"/>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037632" y="4998172"/>
            <a:ext cx="418584" cy="395288"/>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137261" y="3065791"/>
            <a:ext cx="418584" cy="395288"/>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78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 – columns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3" name="Picture 2" descr="PS_PCA_co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604856"/>
            <a:ext cx="4572000" cy="4572000"/>
          </a:xfrm>
          <a:prstGeom prst="rect">
            <a:avLst/>
          </a:prstGeom>
        </p:spPr>
      </p:pic>
      <p:sp>
        <p:nvSpPr>
          <p:cNvPr id="5" name="Oval 4"/>
          <p:cNvSpPr/>
          <p:nvPr/>
        </p:nvSpPr>
        <p:spPr>
          <a:xfrm>
            <a:off x="5742515" y="2222500"/>
            <a:ext cx="603250" cy="603250"/>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249581" y="3687233"/>
            <a:ext cx="603250" cy="603250"/>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123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we’re experts on PCA!</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0308360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solidFill>
                  <a:schemeClr val="bg1">
                    <a:lumMod val="85000"/>
                  </a:schemeClr>
                </a:solidFill>
              </a:rPr>
              <a:t>Data sets are getting big and complex.</a:t>
            </a:r>
          </a:p>
          <a:p>
            <a:pPr marL="457200" indent="-457200">
              <a:buClr>
                <a:schemeClr val="tx1"/>
              </a:buClr>
              <a:buFont typeface="+mj-lt"/>
              <a:buAutoNum type="arabicPeriod"/>
            </a:pPr>
            <a:r>
              <a:rPr lang="en-US" sz="3200" dirty="0" smtClean="0">
                <a:solidFill>
                  <a:schemeClr val="tx1"/>
                </a:solidFill>
              </a:rPr>
              <a:t>Problems with wide data or multi</a:t>
            </a:r>
            <a:r>
              <a:rPr lang="en-US" dirty="0" smtClean="0"/>
              <a:t>-table</a:t>
            </a:r>
            <a:r>
              <a:rPr lang="en-US" sz="3200" dirty="0" smtClean="0">
                <a:solidFill>
                  <a:schemeClr val="tx1"/>
                </a:solidFill>
              </a:rPr>
              <a:t>.</a:t>
            </a:r>
          </a:p>
          <a:p>
            <a:pPr marL="457200" indent="-457200">
              <a:buClr>
                <a:schemeClr val="tx1"/>
              </a:buClr>
              <a:buFont typeface="+mj-lt"/>
              <a:buAutoNum type="arabicPeriod"/>
            </a:pPr>
            <a:r>
              <a:rPr lang="en-US" sz="3200" dirty="0" smtClean="0">
                <a:solidFill>
                  <a:schemeClr val="bg1">
                    <a:lumMod val="85000"/>
                  </a:schemeClr>
                </a:solidFill>
              </a:rPr>
              <a:t>Potential solution – Multiple Factor Analysis.</a:t>
            </a:r>
          </a:p>
          <a:p>
            <a:pPr marL="457200" indent="-457200">
              <a:buClr>
                <a:schemeClr val="tx1"/>
              </a:buClr>
              <a:buFont typeface="+mj-lt"/>
              <a:buAutoNum type="arabicPeriod"/>
            </a:pPr>
            <a:r>
              <a:rPr lang="en-US" sz="3200" dirty="0" smtClean="0">
                <a:solidFill>
                  <a:schemeClr val="bg1">
                    <a:lumMod val="85000"/>
                  </a:schemeClr>
                </a:solidFill>
              </a:rPr>
              <a:t>Beer!</a:t>
            </a:r>
          </a:p>
          <a:p>
            <a:pPr marL="457200" indent="-457200">
              <a:buClr>
                <a:schemeClr val="tx1"/>
              </a:buClr>
              <a:buFont typeface="+mj-lt"/>
              <a:buAutoNum type="arabicPeriod"/>
            </a:pPr>
            <a:r>
              <a:rPr lang="en-US" dirty="0">
                <a:solidFill>
                  <a:schemeClr val="bg1">
                    <a:lumMod val="85000"/>
                  </a:schemeClr>
                </a:solidFill>
              </a:rPr>
              <a:t>More advance topics</a:t>
            </a:r>
          </a:p>
        </p:txBody>
      </p:sp>
    </p:spTree>
    <p:extLst>
      <p:ext uri="{BB962C8B-B14F-4D97-AF65-F5344CB8AC3E}">
        <p14:creationId xmlns:p14="http://schemas.microsoft.com/office/powerpoint/2010/main" val="42058587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multi-table data</a:t>
            </a:r>
            <a:endParaRPr lang="en-US" dirty="0"/>
          </a:p>
        </p:txBody>
      </p:sp>
      <p:sp>
        <p:nvSpPr>
          <p:cNvPr id="3" name="Content Placeholder 2"/>
          <p:cNvSpPr>
            <a:spLocks noGrp="1"/>
          </p:cNvSpPr>
          <p:nvPr>
            <p:ph idx="1"/>
          </p:nvPr>
        </p:nvSpPr>
        <p:spPr/>
        <p:txBody>
          <a:bodyPr/>
          <a:lstStyle/>
          <a:p>
            <a:r>
              <a:rPr lang="en-US" dirty="0" smtClean="0"/>
              <a:t>Can we just put a bunch of data side-by-side and do PCA?</a:t>
            </a:r>
          </a:p>
          <a:p>
            <a:pPr lvl="1"/>
            <a:r>
              <a:rPr lang="en-US" dirty="0" smtClean="0"/>
              <a:t>We can… but we shouldn’t.</a:t>
            </a:r>
          </a:p>
          <a:p>
            <a:r>
              <a:rPr lang="en-US" dirty="0" smtClean="0"/>
              <a:t>So, what can we do?</a:t>
            </a:r>
          </a:p>
          <a:p>
            <a:r>
              <a:rPr lang="en-US" dirty="0" smtClean="0"/>
              <a:t>A simple “two-table” example</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1773929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data description</a:t>
            </a:r>
            <a:endParaRPr lang="en-US" dirty="0"/>
          </a:p>
        </p:txBody>
      </p:sp>
      <p:sp>
        <p:nvSpPr>
          <p:cNvPr id="3" name="Content Placeholder 2"/>
          <p:cNvSpPr>
            <a:spLocks noGrp="1"/>
          </p:cNvSpPr>
          <p:nvPr>
            <p:ph idx="1"/>
          </p:nvPr>
        </p:nvSpPr>
        <p:spPr/>
        <p:txBody>
          <a:bodyPr/>
          <a:lstStyle/>
          <a:p>
            <a:r>
              <a:rPr lang="en-US" dirty="0" smtClean="0"/>
              <a:t>Paranoia Scale (PS) &amp; Trait Anxiety (TA)</a:t>
            </a:r>
          </a:p>
          <a:p>
            <a:pPr lvl="1"/>
            <a:r>
              <a:rPr lang="en-US" dirty="0" smtClean="0"/>
              <a:t>Same N=60 (20 Control, 20 Psychosis, 20 Social Anxiety)</a:t>
            </a:r>
          </a:p>
          <a:p>
            <a:pPr lvl="1"/>
            <a:r>
              <a:rPr lang="en-US" dirty="0" smtClean="0"/>
              <a:t>PS has 20 questions</a:t>
            </a:r>
          </a:p>
          <a:p>
            <a:pPr lvl="1"/>
            <a:r>
              <a:rPr lang="en-US" dirty="0" smtClean="0"/>
              <a:t>TA has 11 questions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7422016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9684336"/>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5">
                  <a:txBody>
                    <a:bodyPr/>
                    <a:lstStyle/>
                    <a:p>
                      <a:pPr algn="ctr"/>
                      <a:r>
                        <a:rPr lang="en-US" dirty="0" smtClean="0"/>
                        <a:t>Paranoia</a:t>
                      </a:r>
                      <a:r>
                        <a:rPr lang="en-US" baseline="0" dirty="0" smtClean="0"/>
                        <a:t> Scale</a:t>
                      </a:r>
                      <a:r>
                        <a:rPr lang="en-US" baseline="0" dirty="0"/>
                        <a:t> </a:t>
                      </a:r>
                      <a:r>
                        <a:rPr lang="en-US" baseline="0" dirty="0" smtClean="0"/>
                        <a:t>+ </a:t>
                      </a:r>
                      <a:r>
                        <a:rPr lang="en-US" dirty="0" smtClean="0"/>
                        <a:t>Trait Anxiety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5">
                  <a:txBody>
                    <a:bodyPr/>
                    <a:lstStyle/>
                    <a:p>
                      <a:pPr algn="ctr"/>
                      <a:r>
                        <a:rPr lang="en-US" dirty="0" smtClean="0"/>
                        <a:t>31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gridSpan="15">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994158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73967454"/>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5">
                  <a:txBody>
                    <a:bodyPr/>
                    <a:lstStyle/>
                    <a:p>
                      <a:pPr algn="ctr"/>
                      <a:r>
                        <a:rPr lang="en-US" dirty="0" smtClean="0"/>
                        <a:t>Paranoia</a:t>
                      </a:r>
                      <a:r>
                        <a:rPr lang="en-US" baseline="0" dirty="0" smtClean="0"/>
                        <a:t> Scale</a:t>
                      </a:r>
                      <a:r>
                        <a:rPr lang="en-US" baseline="0" dirty="0"/>
                        <a:t> </a:t>
                      </a:r>
                      <a:r>
                        <a:rPr lang="en-US" baseline="0" dirty="0" smtClean="0"/>
                        <a:t>+ </a:t>
                      </a:r>
                      <a:r>
                        <a:rPr lang="en-US" dirty="0" smtClean="0"/>
                        <a:t>Trait Anxiety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5">
                  <a:txBody>
                    <a:bodyPr/>
                    <a:lstStyle/>
                    <a:p>
                      <a:pPr algn="ctr"/>
                      <a:r>
                        <a:rPr lang="en-US" dirty="0" smtClean="0"/>
                        <a:t>31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gridSpan="15">
                  <a:txBody>
                    <a:bodyPr/>
                    <a:lstStyle/>
                    <a:p>
                      <a:pPr algn="ctr"/>
                      <a:r>
                        <a:rPr lang="en-US" sz="2400" b="1" dirty="0" smtClean="0"/>
                        <a:t>31</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7" name="Group 6"/>
          <p:cNvGrpSpPr/>
          <p:nvPr/>
        </p:nvGrpSpPr>
        <p:grpSpPr>
          <a:xfrm>
            <a:off x="7015557" y="3665197"/>
            <a:ext cx="1317344" cy="491481"/>
            <a:chOff x="6832670" y="3701026"/>
            <a:chExt cx="1317344" cy="491481"/>
          </a:xfrm>
        </p:grpSpPr>
        <p:cxnSp>
          <p:nvCxnSpPr>
            <p:cNvPr id="8" name="Straight Arrow Connector 7"/>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236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10" name="Group 9"/>
          <p:cNvGrpSpPr/>
          <p:nvPr/>
        </p:nvGrpSpPr>
        <p:grpSpPr>
          <a:xfrm>
            <a:off x="8908865" y="2778269"/>
            <a:ext cx="3001341" cy="3066532"/>
            <a:chOff x="8908865" y="2804822"/>
            <a:chExt cx="3001341" cy="3066532"/>
          </a:xfrm>
        </p:grpSpPr>
        <p:cxnSp>
          <p:nvCxnSpPr>
            <p:cNvPr id="11" name="Straight Connector 10"/>
            <p:cNvCxnSpPr/>
            <p:nvPr/>
          </p:nvCxnSpPr>
          <p:spPr>
            <a:xfrm>
              <a:off x="10280465" y="2804822"/>
              <a:ext cx="0" cy="274320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908865" y="4185127"/>
              <a:ext cx="2743200" cy="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608520" y="4007841"/>
              <a:ext cx="301686" cy="369332"/>
            </a:xfrm>
            <a:prstGeom prst="rect">
              <a:avLst/>
            </a:prstGeom>
            <a:noFill/>
          </p:spPr>
          <p:txBody>
            <a:bodyPr wrap="none" rtlCol="0">
              <a:spAutoFit/>
            </a:bodyPr>
            <a:lstStyle/>
            <a:p>
              <a:pPr algn="ctr"/>
              <a:r>
                <a:rPr lang="en-US" dirty="0" smtClean="0"/>
                <a:t>1</a:t>
              </a:r>
              <a:endParaRPr lang="en-US" dirty="0"/>
            </a:p>
          </p:txBody>
        </p:sp>
        <p:sp>
          <p:nvSpPr>
            <p:cNvPr id="14" name="TextBox 13"/>
            <p:cNvSpPr txBox="1"/>
            <p:nvPr/>
          </p:nvSpPr>
          <p:spPr>
            <a:xfrm>
              <a:off x="10129622" y="5502022"/>
              <a:ext cx="301686" cy="369332"/>
            </a:xfrm>
            <a:prstGeom prst="rect">
              <a:avLst/>
            </a:prstGeom>
            <a:noFill/>
          </p:spPr>
          <p:txBody>
            <a:bodyPr wrap="none" rtlCol="0">
              <a:spAutoFit/>
            </a:bodyPr>
            <a:lstStyle/>
            <a:p>
              <a:pPr algn="ctr"/>
              <a:r>
                <a:rPr lang="en-US" dirty="0"/>
                <a:t>2</a:t>
              </a:r>
            </a:p>
          </p:txBody>
        </p:sp>
        <p:sp>
          <p:nvSpPr>
            <p:cNvPr id="15" name="Oval 14"/>
            <p:cNvSpPr/>
            <p:nvPr/>
          </p:nvSpPr>
          <p:spPr>
            <a:xfrm>
              <a:off x="9091749" y="324829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274626" y="3754712"/>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306595" y="3117665"/>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998926" y="3951843"/>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71156" y="3656675"/>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006149" y="416269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240587" y="5197222"/>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596153" y="450611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968443" y="3322320"/>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274619" y="4413159"/>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327528" y="6139319"/>
            <a:ext cx="2384500" cy="461665"/>
          </a:xfrm>
          <a:prstGeom prst="rect">
            <a:avLst/>
          </a:prstGeom>
          <a:noFill/>
        </p:spPr>
        <p:txBody>
          <a:bodyPr wrap="none" rtlCol="0">
            <a:spAutoFit/>
          </a:bodyPr>
          <a:lstStyle/>
          <a:p>
            <a:pPr algn="ctr"/>
            <a:r>
              <a:rPr lang="en-US" sz="2400" b="1" dirty="0" smtClean="0"/>
              <a:t>Sums of Squares</a:t>
            </a:r>
            <a:endParaRPr lang="en-US" sz="1600" b="1" dirty="0"/>
          </a:p>
        </p:txBody>
      </p:sp>
    </p:spTree>
    <p:extLst>
      <p:ext uri="{BB962C8B-B14F-4D97-AF65-F5344CB8AC3E}">
        <p14:creationId xmlns:p14="http://schemas.microsoft.com/office/powerpoint/2010/main" val="972080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73967454"/>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5">
                  <a:txBody>
                    <a:bodyPr/>
                    <a:lstStyle/>
                    <a:p>
                      <a:pPr algn="ctr"/>
                      <a:r>
                        <a:rPr lang="en-US" dirty="0" smtClean="0"/>
                        <a:t>Paranoia</a:t>
                      </a:r>
                      <a:r>
                        <a:rPr lang="en-US" baseline="0" dirty="0" smtClean="0"/>
                        <a:t> Scale</a:t>
                      </a:r>
                      <a:r>
                        <a:rPr lang="en-US" baseline="0" dirty="0"/>
                        <a:t> </a:t>
                      </a:r>
                      <a:r>
                        <a:rPr lang="en-US" baseline="0" dirty="0" smtClean="0"/>
                        <a:t>+ </a:t>
                      </a:r>
                      <a:r>
                        <a:rPr lang="en-US" dirty="0" smtClean="0"/>
                        <a:t>Trait Anxiety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5">
                  <a:txBody>
                    <a:bodyPr/>
                    <a:lstStyle/>
                    <a:p>
                      <a:pPr algn="ctr"/>
                      <a:r>
                        <a:rPr lang="en-US" dirty="0" smtClean="0"/>
                        <a:t>31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gridSpan="15">
                  <a:txBody>
                    <a:bodyPr/>
                    <a:lstStyle/>
                    <a:p>
                      <a:pPr algn="ctr"/>
                      <a:r>
                        <a:rPr lang="en-US" sz="2400" b="1" dirty="0" smtClean="0"/>
                        <a:t>31</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TextBox 25"/>
          <p:cNvSpPr txBox="1"/>
          <p:nvPr/>
        </p:nvSpPr>
        <p:spPr>
          <a:xfrm>
            <a:off x="2327528" y="6139319"/>
            <a:ext cx="2384500" cy="461665"/>
          </a:xfrm>
          <a:prstGeom prst="rect">
            <a:avLst/>
          </a:prstGeom>
          <a:noFill/>
        </p:spPr>
        <p:txBody>
          <a:bodyPr wrap="none" rtlCol="0">
            <a:spAutoFit/>
          </a:bodyPr>
          <a:lstStyle/>
          <a:p>
            <a:pPr algn="ctr"/>
            <a:r>
              <a:rPr lang="en-US" sz="2400" b="1" dirty="0" smtClean="0"/>
              <a:t>Sums of Squares</a:t>
            </a:r>
            <a:endParaRPr lang="en-US" sz="1600" b="1" dirty="0"/>
          </a:p>
        </p:txBody>
      </p:sp>
      <p:graphicFrame>
        <p:nvGraphicFramePr>
          <p:cNvPr id="27" name="Table 26"/>
          <p:cNvGraphicFramePr>
            <a:graphicFrameLocks noGrp="1"/>
          </p:cNvGraphicFramePr>
          <p:nvPr>
            <p:extLst>
              <p:ext uri="{D42A27DB-BD31-4B8C-83A1-F6EECF244321}">
                <p14:modId xmlns:p14="http://schemas.microsoft.com/office/powerpoint/2010/main" val="3522179177"/>
              </p:ext>
            </p:extLst>
          </p:nvPr>
        </p:nvGraphicFramePr>
        <p:xfrm>
          <a:off x="7135325" y="3587192"/>
          <a:ext cx="4624251" cy="1123195"/>
        </p:xfrm>
        <a:graphic>
          <a:graphicData uri="http://schemas.openxmlformats.org/drawingml/2006/table">
            <a:tbl>
              <a:tblPr firstRow="1">
                <a:tableStyleId>{9DCAF9ED-07DC-4A11-8D7F-57B35C25682E}</a:tableStyleId>
              </a:tblPr>
              <a:tblGrid>
                <a:gridCol w="1541417"/>
                <a:gridCol w="1541417"/>
                <a:gridCol w="1541417"/>
              </a:tblGrid>
              <a:tr h="538198">
                <a:tc>
                  <a:txBody>
                    <a:bodyPr/>
                    <a:lstStyle/>
                    <a:p>
                      <a:pPr algn="ctr"/>
                      <a:r>
                        <a:rPr lang="en-US" sz="2400" b="1" dirty="0" smtClean="0"/>
                        <a:t>Table</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r>
                        <a:rPr lang="en-US" sz="2400" b="1" dirty="0" smtClean="0"/>
                        <a:t>SS</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r>
                        <a:rPr lang="en-US" sz="2400" b="1" dirty="0" smtClean="0"/>
                        <a:t>%</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r>
              <a:tr h="584997">
                <a:tc>
                  <a:txBody>
                    <a:bodyPr/>
                    <a:lstStyle/>
                    <a:p>
                      <a:pPr algn="ctr"/>
                      <a:r>
                        <a:rPr lang="en-US" sz="2400" b="1" dirty="0" smtClean="0"/>
                        <a:t>Total</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31</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100%</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36804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3902311"/>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Trait Anxiety</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11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gridSpan="10">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142984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Data sets are getting large and more diverse</a:t>
            </a:r>
            <a:endParaRPr lang="en-US" sz="4400" dirty="0"/>
          </a:p>
        </p:txBody>
      </p:sp>
      <p:sp>
        <p:nvSpPr>
          <p:cNvPr id="3" name="Content Placeholder 2"/>
          <p:cNvSpPr>
            <a:spLocks noGrp="1"/>
          </p:cNvSpPr>
          <p:nvPr>
            <p:ph idx="1"/>
          </p:nvPr>
        </p:nvSpPr>
        <p:spPr>
          <a:xfrm>
            <a:off x="609600" y="1826631"/>
            <a:ext cx="10972800" cy="867801"/>
          </a:xfrm>
        </p:spPr>
        <p:txBody>
          <a:bodyPr anchor="t">
            <a:normAutofit fontScale="92500"/>
          </a:bodyPr>
          <a:lstStyle/>
          <a:p>
            <a:r>
              <a:rPr lang="en-US" sz="2800" dirty="0" smtClean="0"/>
              <a:t>More devices to study human cognition and behavior yielding large datasets.</a:t>
            </a:r>
          </a:p>
        </p:txBody>
      </p:sp>
      <p:grpSp>
        <p:nvGrpSpPr>
          <p:cNvPr id="14" name="Group 13"/>
          <p:cNvGrpSpPr/>
          <p:nvPr/>
        </p:nvGrpSpPr>
        <p:grpSpPr>
          <a:xfrm>
            <a:off x="1338854" y="2920863"/>
            <a:ext cx="3352800" cy="3192070"/>
            <a:chOff x="75467" y="3100877"/>
            <a:chExt cx="3352800" cy="319207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7" y="3100877"/>
              <a:ext cx="3352800" cy="2514600"/>
            </a:xfrm>
            <a:prstGeom prst="rect">
              <a:avLst/>
            </a:prstGeom>
          </p:spPr>
        </p:pic>
        <p:sp>
          <p:nvSpPr>
            <p:cNvPr id="16" name="TextBox 15"/>
            <p:cNvSpPr txBox="1"/>
            <p:nvPr/>
          </p:nvSpPr>
          <p:spPr>
            <a:xfrm>
              <a:off x="1353361" y="5769727"/>
              <a:ext cx="797013" cy="523220"/>
            </a:xfrm>
            <a:prstGeom prst="rect">
              <a:avLst/>
            </a:prstGeom>
            <a:noFill/>
          </p:spPr>
          <p:txBody>
            <a:bodyPr wrap="none" rtlCol="0">
              <a:spAutoFit/>
            </a:bodyPr>
            <a:lstStyle/>
            <a:p>
              <a:r>
                <a:rPr lang="en-US" sz="2800" b="1" dirty="0" smtClean="0"/>
                <a:t>MRI</a:t>
              </a:r>
              <a:endParaRPr lang="en-US" sz="2800" b="1" dirty="0"/>
            </a:p>
          </p:txBody>
        </p:sp>
      </p:grpSp>
      <p:grpSp>
        <p:nvGrpSpPr>
          <p:cNvPr id="17" name="Group 16"/>
          <p:cNvGrpSpPr/>
          <p:nvPr/>
        </p:nvGrpSpPr>
        <p:grpSpPr>
          <a:xfrm>
            <a:off x="6508046" y="2935818"/>
            <a:ext cx="3878561" cy="3192070"/>
            <a:chOff x="6289567" y="2982795"/>
            <a:chExt cx="3878561" cy="319207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567" y="2982795"/>
              <a:ext cx="3878561" cy="2514600"/>
            </a:xfrm>
            <a:prstGeom prst="rect">
              <a:avLst/>
            </a:prstGeom>
          </p:spPr>
        </p:pic>
        <p:sp>
          <p:nvSpPr>
            <p:cNvPr id="19" name="TextBox 18"/>
            <p:cNvSpPr txBox="1"/>
            <p:nvPr/>
          </p:nvSpPr>
          <p:spPr>
            <a:xfrm>
              <a:off x="7849673" y="5651645"/>
              <a:ext cx="758349" cy="523220"/>
            </a:xfrm>
            <a:prstGeom prst="rect">
              <a:avLst/>
            </a:prstGeom>
            <a:noFill/>
          </p:spPr>
          <p:txBody>
            <a:bodyPr wrap="none" rtlCol="0">
              <a:spAutoFit/>
            </a:bodyPr>
            <a:lstStyle/>
            <a:p>
              <a:r>
                <a:rPr lang="en-US" sz="2800" b="1" dirty="0" smtClean="0"/>
                <a:t>EEG</a:t>
              </a:r>
              <a:endParaRPr lang="en-US" sz="2800" b="1" dirty="0"/>
            </a:p>
          </p:txBody>
        </p:sp>
      </p:grpSp>
    </p:spTree>
    <p:extLst>
      <p:ext uri="{BB962C8B-B14F-4D97-AF65-F5344CB8AC3E}">
        <p14:creationId xmlns:p14="http://schemas.microsoft.com/office/powerpoint/2010/main" val="173678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9497394"/>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Trait Anxiety</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11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70840">
                <a:tc gridSpan="10">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4240053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48007540"/>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Trait Anxiety</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11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gridSpan="10">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15397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95839454"/>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Trait Anxiety</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11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gridSpan="10">
                  <a:txBody>
                    <a:bodyPr/>
                    <a:lstStyle/>
                    <a:p>
                      <a:pPr algn="ctr"/>
                      <a:r>
                        <a:rPr lang="en-US" sz="2400" b="1" dirty="0" smtClean="0"/>
                        <a:t>20</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2400" b="1" dirty="0" smtClean="0"/>
                        <a:t>11</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2327528" y="6139319"/>
            <a:ext cx="2384500" cy="461665"/>
          </a:xfrm>
          <a:prstGeom prst="rect">
            <a:avLst/>
          </a:prstGeom>
          <a:noFill/>
        </p:spPr>
        <p:txBody>
          <a:bodyPr wrap="none" rtlCol="0">
            <a:spAutoFit/>
          </a:bodyPr>
          <a:lstStyle/>
          <a:p>
            <a:pPr algn="ctr"/>
            <a:r>
              <a:rPr lang="en-US" sz="2400" b="1" dirty="0" smtClean="0"/>
              <a:t>Sums of Squares</a:t>
            </a:r>
            <a:endParaRPr lang="en-US" sz="1600" b="1" dirty="0"/>
          </a:p>
        </p:txBody>
      </p:sp>
    </p:spTree>
    <p:extLst>
      <p:ext uri="{BB962C8B-B14F-4D97-AF65-F5344CB8AC3E}">
        <p14:creationId xmlns:p14="http://schemas.microsoft.com/office/powerpoint/2010/main" val="388448468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95839454"/>
              </p:ext>
            </p:extLst>
          </p:nvPr>
        </p:nvGraphicFramePr>
        <p:xfrm>
          <a:off x="465027" y="2242157"/>
          <a:ext cx="6183915" cy="3794760"/>
        </p:xfrm>
        <a:graphic>
          <a:graphicData uri="http://schemas.openxmlformats.org/drawingml/2006/table">
            <a:tbl>
              <a:tblPr>
                <a:tableStyleId>{69CF1AB2-1976-4502-BF36-3FF5EA218861}</a:tableStyleId>
              </a:tblPr>
              <a:tblGrid>
                <a:gridCol w="412261"/>
                <a:gridCol w="412261"/>
                <a:gridCol w="412261"/>
                <a:gridCol w="412261"/>
                <a:gridCol w="412261"/>
                <a:gridCol w="412261"/>
                <a:gridCol w="412261"/>
                <a:gridCol w="412261"/>
                <a:gridCol w="412261"/>
                <a:gridCol w="412261"/>
                <a:gridCol w="412261"/>
                <a:gridCol w="412261"/>
                <a:gridCol w="412261"/>
                <a:gridCol w="412261"/>
                <a:gridCol w="412261"/>
              </a:tblGrid>
              <a:tr h="370840">
                <a:tc gridSpan="10">
                  <a:txBody>
                    <a:bodyPr/>
                    <a:lstStyle/>
                    <a:p>
                      <a:pPr algn="ctr"/>
                      <a:r>
                        <a:rPr lang="en-US" dirty="0" smtClean="0"/>
                        <a:t>Paranoia</a:t>
                      </a:r>
                      <a:r>
                        <a:rPr lang="en-US" baseline="0" dirty="0" smtClean="0"/>
                        <a:t> Scale</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Trait Anxiety</a:t>
                      </a:r>
                      <a:endParaRPr lang="en-US"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gridSpan="10">
                  <a:txBody>
                    <a:bodyPr/>
                    <a:lstStyle/>
                    <a:p>
                      <a:pPr algn="ctr"/>
                      <a:r>
                        <a:rPr lang="en-US" dirty="0" smtClean="0"/>
                        <a:t>20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dirty="0" smtClean="0"/>
                        <a:t>11 Questions</a:t>
                      </a: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70840">
                <a:tc gridSpan="10">
                  <a:txBody>
                    <a:bodyPr/>
                    <a:lstStyle/>
                    <a:p>
                      <a:pPr algn="ctr"/>
                      <a:r>
                        <a:rPr lang="en-US" sz="2400" b="1" dirty="0" smtClean="0"/>
                        <a:t>20</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2400" b="1" dirty="0" smtClean="0"/>
                        <a:t>11</a:t>
                      </a: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2327528" y="6139319"/>
            <a:ext cx="2384500" cy="461665"/>
          </a:xfrm>
          <a:prstGeom prst="rect">
            <a:avLst/>
          </a:prstGeom>
          <a:noFill/>
        </p:spPr>
        <p:txBody>
          <a:bodyPr wrap="none" rtlCol="0">
            <a:spAutoFit/>
          </a:bodyPr>
          <a:lstStyle/>
          <a:p>
            <a:pPr algn="ctr"/>
            <a:r>
              <a:rPr lang="en-US" sz="2400" b="1" dirty="0" smtClean="0"/>
              <a:t>Sums of Squares</a:t>
            </a:r>
            <a:endParaRPr lang="en-US" sz="1600" b="1" dirty="0"/>
          </a:p>
        </p:txBody>
      </p:sp>
      <p:graphicFrame>
        <p:nvGraphicFramePr>
          <p:cNvPr id="24" name="Table 23"/>
          <p:cNvGraphicFramePr>
            <a:graphicFrameLocks noGrp="1"/>
          </p:cNvGraphicFramePr>
          <p:nvPr>
            <p:extLst>
              <p:ext uri="{D42A27DB-BD31-4B8C-83A1-F6EECF244321}">
                <p14:modId xmlns:p14="http://schemas.microsoft.com/office/powerpoint/2010/main" val="4095030771"/>
              </p:ext>
            </p:extLst>
          </p:nvPr>
        </p:nvGraphicFramePr>
        <p:xfrm>
          <a:off x="7149737" y="3479074"/>
          <a:ext cx="4624251" cy="1766693"/>
        </p:xfrm>
        <a:graphic>
          <a:graphicData uri="http://schemas.openxmlformats.org/drawingml/2006/table">
            <a:tbl>
              <a:tblPr firstRow="1">
                <a:tableStyleId>{9DCAF9ED-07DC-4A11-8D7F-57B35C25682E}</a:tableStyleId>
              </a:tblPr>
              <a:tblGrid>
                <a:gridCol w="1541417"/>
                <a:gridCol w="1541417"/>
                <a:gridCol w="1541417"/>
              </a:tblGrid>
              <a:tr h="538198">
                <a:tc>
                  <a:txBody>
                    <a:bodyPr/>
                    <a:lstStyle/>
                    <a:p>
                      <a:pPr algn="ctr"/>
                      <a:r>
                        <a:rPr lang="en-US" sz="2400" b="1" dirty="0" smtClean="0"/>
                        <a:t>Table</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r>
                        <a:rPr lang="en-US" sz="2400" b="1" dirty="0" smtClean="0"/>
                        <a:t>SS</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r>
                        <a:rPr lang="en-US" sz="2400" b="1" dirty="0" smtClean="0"/>
                        <a:t>%</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r>
              <a:tr h="584997">
                <a:tc>
                  <a:txBody>
                    <a:bodyPr/>
                    <a:lstStyle/>
                    <a:p>
                      <a:pPr algn="ctr"/>
                      <a:r>
                        <a:rPr lang="en-US" sz="2400" b="1" dirty="0" smtClean="0"/>
                        <a:t>PS</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20</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65%</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r h="643498">
                <a:tc>
                  <a:txBody>
                    <a:bodyPr/>
                    <a:lstStyle/>
                    <a:p>
                      <a:pPr algn="ctr"/>
                      <a:r>
                        <a:rPr lang="en-US" sz="2400" b="1" dirty="0" smtClean="0"/>
                        <a:t>TA</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11</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r>
                        <a:rPr lang="en-US" sz="2400" b="1" dirty="0" smtClean="0"/>
                        <a:t>35%</a:t>
                      </a:r>
                      <a:endParaRPr lang="en-US" sz="2400" b="1" dirty="0"/>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74119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 (PCA)</a:t>
            </a:r>
            <a:endParaRPr lang="en-US" dirty="0"/>
          </a:p>
        </p:txBody>
      </p:sp>
      <p:pic>
        <p:nvPicPr>
          <p:cNvPr id="4" name="Picture 3" descr="PCA_PS-TA_co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390844"/>
            <a:ext cx="5486400" cy="5486400"/>
          </a:xfrm>
          <a:prstGeom prst="rect">
            <a:avLst/>
          </a:prstGeom>
        </p:spPr>
      </p:pic>
      <p:sp>
        <p:nvSpPr>
          <p:cNvPr id="3" name="Oval 2"/>
          <p:cNvSpPr/>
          <p:nvPr/>
        </p:nvSpPr>
        <p:spPr>
          <a:xfrm>
            <a:off x="6455278" y="2590280"/>
            <a:ext cx="474133" cy="474133"/>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234767" y="4618567"/>
            <a:ext cx="611717" cy="611717"/>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234767" y="2210798"/>
            <a:ext cx="474133" cy="474133"/>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819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Inertias</a:t>
            </a:r>
            <a:endParaRPr lang="en-US" dirty="0"/>
          </a:p>
        </p:txBody>
      </p:sp>
      <p:sp>
        <p:nvSpPr>
          <p:cNvPr id="3" name="Content Placeholder 2"/>
          <p:cNvSpPr>
            <a:spLocks noGrp="1"/>
          </p:cNvSpPr>
          <p:nvPr>
            <p:ph idx="1"/>
          </p:nvPr>
        </p:nvSpPr>
        <p:spPr>
          <a:xfrm>
            <a:off x="609600" y="1600201"/>
            <a:ext cx="10972800" cy="4525963"/>
          </a:xfrm>
        </p:spPr>
        <p:txBody>
          <a:bodyPr>
            <a:normAutofit fontScale="92500"/>
          </a:bodyPr>
          <a:lstStyle/>
          <a:p>
            <a:r>
              <a:rPr lang="en-US" dirty="0" smtClean="0"/>
              <a:t>A quick definition we’ll need</a:t>
            </a:r>
          </a:p>
          <a:p>
            <a:r>
              <a:rPr lang="en-US" dirty="0" smtClean="0"/>
              <a:t>What are Partial Inertias?</a:t>
            </a:r>
          </a:p>
          <a:p>
            <a:pPr lvl="1"/>
            <a:r>
              <a:rPr lang="en-US" dirty="0" smtClean="0"/>
              <a:t>Each variable contributes variance to each component</a:t>
            </a:r>
          </a:p>
          <a:p>
            <a:pPr lvl="1"/>
            <a:r>
              <a:rPr lang="en-US" dirty="0" smtClean="0"/>
              <a:t>So, we can add up these contributions if there is some structure to them</a:t>
            </a:r>
          </a:p>
          <a:p>
            <a:pPr lvl="1"/>
            <a:r>
              <a:rPr lang="en-US" dirty="0" smtClean="0"/>
              <a:t>So, let’s sum the variance contributed by the PS and the TA to both Components 1 and 2</a:t>
            </a:r>
            <a:endParaRPr lang="en-US" dirty="0"/>
          </a:p>
        </p:txBody>
      </p:sp>
    </p:spTree>
    <p:extLst>
      <p:ext uri="{BB962C8B-B14F-4D97-AF65-F5344CB8AC3E}">
        <p14:creationId xmlns:p14="http://schemas.microsoft.com/office/powerpoint/2010/main" val="10522807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Inertias</a:t>
            </a:r>
            <a:endParaRPr lang="en-US" dirty="0"/>
          </a:p>
        </p:txBody>
      </p:sp>
      <p:pic>
        <p:nvPicPr>
          <p:cNvPr id="5" name="Picture 4" descr="PCA_PS-TA_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388516"/>
            <a:ext cx="5486400" cy="5486400"/>
          </a:xfrm>
          <a:prstGeom prst="rect">
            <a:avLst/>
          </a:prstGeom>
        </p:spPr>
      </p:pic>
      <p:sp>
        <p:nvSpPr>
          <p:cNvPr id="3" name="TextBox 2"/>
          <p:cNvSpPr txBox="1"/>
          <p:nvPr/>
        </p:nvSpPr>
        <p:spPr>
          <a:xfrm>
            <a:off x="5422900" y="5765800"/>
            <a:ext cx="1468784" cy="369332"/>
          </a:xfrm>
          <a:prstGeom prst="rect">
            <a:avLst/>
          </a:prstGeom>
          <a:noFill/>
        </p:spPr>
        <p:txBody>
          <a:bodyPr wrap="none" rtlCol="0">
            <a:spAutoFit/>
          </a:bodyPr>
          <a:lstStyle/>
          <a:p>
            <a:r>
              <a:rPr lang="en-US" dirty="0" smtClean="0"/>
              <a:t>Component 1</a:t>
            </a:r>
            <a:endParaRPr lang="en-US" dirty="0"/>
          </a:p>
        </p:txBody>
      </p:sp>
      <p:sp>
        <p:nvSpPr>
          <p:cNvPr id="6" name="TextBox 5"/>
          <p:cNvSpPr txBox="1"/>
          <p:nvPr/>
        </p:nvSpPr>
        <p:spPr>
          <a:xfrm rot="16200000">
            <a:off x="3441700" y="3759200"/>
            <a:ext cx="1483211" cy="369332"/>
          </a:xfrm>
          <a:prstGeom prst="rect">
            <a:avLst/>
          </a:prstGeom>
          <a:noFill/>
        </p:spPr>
        <p:txBody>
          <a:bodyPr wrap="none" rtlCol="0">
            <a:spAutoFit/>
          </a:bodyPr>
          <a:lstStyle/>
          <a:p>
            <a:r>
              <a:rPr lang="en-US" dirty="0" smtClean="0"/>
              <a:t>Component 2</a:t>
            </a:r>
            <a:endParaRPr lang="en-US" dirty="0"/>
          </a:p>
        </p:txBody>
      </p:sp>
      <p:sp>
        <p:nvSpPr>
          <p:cNvPr id="4" name="Rectangle 3"/>
          <p:cNvSpPr/>
          <p:nvPr/>
        </p:nvSpPr>
        <p:spPr>
          <a:xfrm>
            <a:off x="4782516" y="2624667"/>
            <a:ext cx="2858650" cy="2947368"/>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76171" y="3841750"/>
            <a:ext cx="1838412" cy="1723940"/>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885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do what we just did!</a:t>
            </a:r>
            <a:endParaRPr lang="en-US" dirty="0"/>
          </a:p>
        </p:txBody>
      </p:sp>
      <p:sp>
        <p:nvSpPr>
          <p:cNvPr id="3" name="Content Placeholder 2"/>
          <p:cNvSpPr>
            <a:spLocks noGrp="1"/>
          </p:cNvSpPr>
          <p:nvPr>
            <p:ph idx="1"/>
          </p:nvPr>
        </p:nvSpPr>
        <p:spPr/>
        <p:txBody>
          <a:bodyPr/>
          <a:lstStyle/>
          <a:p>
            <a:r>
              <a:rPr lang="en-US" dirty="0" smtClean="0"/>
              <a:t>We already knew that the PS and TA provide a different amount of variance (sums of squares)</a:t>
            </a:r>
          </a:p>
          <a:p>
            <a:pPr lvl="1"/>
            <a:r>
              <a:rPr lang="en-US" dirty="0" smtClean="0"/>
              <a:t>The results are now biased toward the PS simply because there are more columns!</a:t>
            </a:r>
          </a:p>
          <a:p>
            <a:r>
              <a:rPr lang="en-US" dirty="0" smtClean="0"/>
              <a:t>So, how do we fix this?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5987007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solidFill>
                  <a:schemeClr val="bg1">
                    <a:lumMod val="85000"/>
                  </a:schemeClr>
                </a:solidFill>
              </a:rPr>
              <a:t>Data sets are getting big and complex.</a:t>
            </a:r>
          </a:p>
          <a:p>
            <a:pPr marL="457200" indent="-457200">
              <a:buClr>
                <a:schemeClr val="tx1"/>
              </a:buClr>
              <a:buFont typeface="+mj-lt"/>
              <a:buAutoNum type="arabicPeriod"/>
            </a:pPr>
            <a:r>
              <a:rPr lang="en-US" sz="3200" dirty="0" smtClean="0">
                <a:solidFill>
                  <a:schemeClr val="bg1">
                    <a:lumMod val="85000"/>
                  </a:schemeClr>
                </a:solidFill>
              </a:rPr>
              <a:t>Problems with big data.</a:t>
            </a:r>
          </a:p>
          <a:p>
            <a:pPr marL="457200" indent="-457200">
              <a:buClr>
                <a:schemeClr val="tx1"/>
              </a:buClr>
              <a:buFont typeface="+mj-lt"/>
              <a:buAutoNum type="arabicPeriod"/>
            </a:pPr>
            <a:r>
              <a:rPr lang="en-US" sz="3200" dirty="0" smtClean="0">
                <a:solidFill>
                  <a:schemeClr val="tx1"/>
                </a:solidFill>
              </a:rPr>
              <a:t>Potential solution – Multiple Factor Analysis.</a:t>
            </a:r>
          </a:p>
          <a:p>
            <a:pPr marL="457200" indent="-457200">
              <a:buClr>
                <a:schemeClr val="tx1"/>
              </a:buClr>
              <a:buFont typeface="+mj-lt"/>
              <a:buAutoNum type="arabicPeriod"/>
            </a:pPr>
            <a:r>
              <a:rPr lang="en-US" sz="3200" dirty="0" smtClean="0">
                <a:solidFill>
                  <a:schemeClr val="bg1">
                    <a:lumMod val="85000"/>
                  </a:schemeClr>
                </a:solidFill>
              </a:rPr>
              <a:t>Beer!</a:t>
            </a:r>
          </a:p>
          <a:p>
            <a:pPr marL="457200" indent="-457200">
              <a:buClr>
                <a:schemeClr val="tx1"/>
              </a:buClr>
              <a:buFont typeface="+mj-lt"/>
              <a:buAutoNum type="arabicPeriod"/>
            </a:pPr>
            <a:r>
              <a:rPr lang="en-US" dirty="0">
                <a:solidFill>
                  <a:schemeClr val="bg1">
                    <a:lumMod val="85000"/>
                  </a:schemeClr>
                </a:solidFill>
              </a:rPr>
              <a:t>More advance </a:t>
            </a:r>
            <a:r>
              <a:rPr lang="en-US" dirty="0" smtClean="0">
                <a:solidFill>
                  <a:schemeClr val="bg1">
                    <a:lumMod val="85000"/>
                  </a:schemeClr>
                </a:solidFill>
              </a:rPr>
              <a:t>topics</a:t>
            </a:r>
            <a:endParaRPr lang="en-US" dirty="0">
              <a:solidFill>
                <a:schemeClr val="bg1">
                  <a:lumMod val="85000"/>
                </a:schemeClr>
              </a:solidFill>
            </a:endParaRPr>
          </a:p>
        </p:txBody>
      </p:sp>
    </p:spTree>
    <p:extLst>
      <p:ext uri="{BB962C8B-B14F-4D97-AF65-F5344CB8AC3E}">
        <p14:creationId xmlns:p14="http://schemas.microsoft.com/office/powerpoint/2010/main" val="8182451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Multiple Factor Analysis?</a:t>
            </a:r>
            <a:endParaRPr lang="en-US" dirty="0"/>
          </a:p>
        </p:txBody>
      </p:sp>
      <p:sp>
        <p:nvSpPr>
          <p:cNvPr id="3" name="Content Placeholder 2"/>
          <p:cNvSpPr>
            <a:spLocks noGrp="1"/>
          </p:cNvSpPr>
          <p:nvPr>
            <p:ph idx="1"/>
          </p:nvPr>
        </p:nvSpPr>
        <p:spPr/>
        <p:txBody>
          <a:bodyPr/>
          <a:lstStyle/>
          <a:p>
            <a:r>
              <a:rPr lang="en-US" dirty="0" smtClean="0"/>
              <a:t>MFA</a:t>
            </a:r>
          </a:p>
          <a:p>
            <a:r>
              <a:rPr lang="en-US" dirty="0" smtClean="0"/>
              <a:t>A PCA-based technique for multi-table analyses</a:t>
            </a:r>
          </a:p>
          <a:p>
            <a:r>
              <a:rPr lang="en-US" dirty="0" smtClean="0"/>
              <a:t>A </a:t>
            </a:r>
            <a:r>
              <a:rPr lang="en-US" dirty="0" smtClean="0"/>
              <a:t>multi-table </a:t>
            </a:r>
            <a:r>
              <a:rPr lang="en-US" dirty="0" smtClean="0"/>
              <a:t>technique</a:t>
            </a:r>
          </a:p>
          <a:p>
            <a:pPr lvl="1"/>
            <a:r>
              <a:rPr lang="en-US" dirty="0" smtClean="0"/>
              <a:t>Use the SVD (a two-way decomposition) for tensor-like data</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656219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5425770" y="2096623"/>
            <a:ext cx="6043112" cy="3414412"/>
            <a:chOff x="3659912" y="2244877"/>
            <a:chExt cx="4447358" cy="3312616"/>
          </a:xfrm>
        </p:grpSpPr>
        <p:graphicFrame>
          <p:nvGraphicFramePr>
            <p:cNvPr id="11" name="Content Placeholder 12"/>
            <p:cNvGraphicFramePr>
              <a:graphicFrameLocks/>
            </p:cNvGraphicFramePr>
            <p:nvPr>
              <p:extLst>
                <p:ext uri="{D42A27DB-BD31-4B8C-83A1-F6EECF244321}">
                  <p14:modId xmlns:p14="http://schemas.microsoft.com/office/powerpoint/2010/main" val="3651399400"/>
                </p:ext>
              </p:extLst>
            </p:nvPr>
          </p:nvGraphicFramePr>
          <p:xfrm>
            <a:off x="3659912" y="3073505"/>
            <a:ext cx="4207899" cy="2483988"/>
          </p:xfrm>
          <a:graphic>
            <a:graphicData uri="http://schemas.openxmlformats.org/drawingml/2006/table">
              <a:tbl>
                <a:tblPr>
                  <a:effectLst/>
                  <a:tableStyleId>{284E427A-3D55-4303-BF80-6455036E1DE7}</a:tableStyleId>
                </a:tblPr>
                <a:tblGrid>
                  <a:gridCol w="456760"/>
                  <a:gridCol w="309469"/>
                  <a:gridCol w="309469"/>
                  <a:gridCol w="309469"/>
                  <a:gridCol w="309469"/>
                  <a:gridCol w="309469"/>
                  <a:gridCol w="309469"/>
                  <a:gridCol w="309469"/>
                  <a:gridCol w="309469"/>
                  <a:gridCol w="309469"/>
                  <a:gridCol w="309469"/>
                  <a:gridCol w="309469"/>
                  <a:gridCol w="309469"/>
                  <a:gridCol w="309469"/>
                  <a:gridCol w="309469"/>
                  <a:gridCol w="309469"/>
                  <a:gridCol w="309469"/>
                  <a:gridCol w="309469"/>
                </a:tblGrid>
                <a:tr h="265309">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5309">
                  <a:tc>
                    <a:txBody>
                      <a:bodyPr/>
                      <a:lstStyle/>
                      <a:p>
                        <a:pPr algn="ct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F</a:t>
                        </a:r>
                        <a:r>
                          <a:rPr kumimoji="0" lang="en-US" sz="1800" b="1" i="0" u="none" strike="noStrike" kern="1200" cap="none" spc="0" normalizeH="0" baseline="-25000" noProof="0" dirty="0" err="1" smtClean="0">
                            <a:ln>
                              <a:noFill/>
                            </a:ln>
                            <a:solidFill>
                              <a:prstClr val="black"/>
                            </a:solidFill>
                            <a:effectLst/>
                            <a:uLnTx/>
                            <a:uFillTx/>
                            <a:latin typeface="+mn-lt"/>
                            <a:ea typeface="+mn-ea"/>
                            <a:cs typeface="+mn-cs"/>
                          </a:rPr>
                          <a:t>z</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65309">
                  <a:tc>
                    <a:txBody>
                      <a:bodyPr/>
                      <a:lstStyle/>
                      <a:p>
                        <a:pPr algn="ct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C</a:t>
                        </a:r>
                        <a:r>
                          <a:rPr kumimoji="0" lang="en-US" sz="1800" b="1" i="0" u="none" strike="noStrike" kern="1200" cap="none" spc="0" normalizeH="0" baseline="-25000" noProof="0" dirty="0" err="1" smtClean="0">
                            <a:ln>
                              <a:noFill/>
                            </a:ln>
                            <a:solidFill>
                              <a:prstClr val="black"/>
                            </a:solidFill>
                            <a:effectLst/>
                            <a:uLnTx/>
                            <a:uFillTx/>
                            <a:latin typeface="+mn-lt"/>
                            <a:ea typeface="+mn-ea"/>
                            <a:cs typeface="+mn-cs"/>
                          </a:rPr>
                          <a:t>z</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65309">
                  <a:tc>
                    <a:txBody>
                      <a:bodyPr/>
                      <a:lstStyle/>
                      <a:p>
                        <a:pPr algn="ctr"/>
                        <a:r>
                          <a:rPr kumimoji="0" lang="en-US" sz="1800" b="1" i="0" u="none" strike="noStrike" kern="1200" cap="none" spc="0" normalizeH="0" baseline="0" noProof="0" dirty="0" err="1" smtClean="0">
                            <a:ln>
                              <a:noFill/>
                            </a:ln>
                            <a:solidFill>
                              <a:prstClr val="black"/>
                            </a:solidFill>
                            <a:effectLst/>
                            <a:uLnTx/>
                            <a:uFillTx/>
                            <a:latin typeface="+mn-lt"/>
                            <a:ea typeface="+mn-ea"/>
                            <a:cs typeface="+mn-cs"/>
                          </a:rPr>
                          <a:t>P</a:t>
                        </a:r>
                        <a:r>
                          <a:rPr kumimoji="0" lang="en-US" sz="1800" b="1" i="0" u="none" strike="noStrike" kern="1200" cap="none" spc="0" normalizeH="0" baseline="-25000" noProof="0" dirty="0" err="1" smtClean="0">
                            <a:ln>
                              <a:noFill/>
                            </a:ln>
                            <a:solidFill>
                              <a:prstClr val="black"/>
                            </a:solidFill>
                            <a:effectLst/>
                            <a:uLnTx/>
                            <a:uFillTx/>
                            <a:latin typeface="+mn-lt"/>
                            <a:ea typeface="+mn-ea"/>
                            <a:cs typeface="+mn-cs"/>
                          </a:rPr>
                          <a:t>z</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65309">
                  <a:tc>
                    <a:txBody>
                      <a:bodyPr/>
                      <a:lstStyle/>
                      <a:p>
                        <a:pPr algn="ctr"/>
                        <a:r>
                          <a:rPr lang="en-US" sz="1800" b="1" dirty="0" smtClean="0"/>
                          <a:t>…</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65309">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65309">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O</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z</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3" name="Rectangle 12"/>
            <p:cNvSpPr/>
            <p:nvPr/>
          </p:nvSpPr>
          <p:spPr>
            <a:xfrm rot="17803029">
              <a:off x="7335904" y="2677689"/>
              <a:ext cx="1204177" cy="338554"/>
            </a:xfrm>
            <a:prstGeom prst="rect">
              <a:avLst/>
            </a:prstGeom>
          </p:spPr>
          <p:txBody>
            <a:bodyPr wrap="none">
              <a:spAutoFit/>
            </a:bodyPr>
            <a:lstStyle/>
            <a:p>
              <a:pPr algn="ctr"/>
              <a:r>
                <a:rPr lang="en-US" sz="1600" dirty="0"/>
                <a:t>t</a:t>
              </a:r>
              <a:r>
                <a:rPr lang="en-US" sz="1600" dirty="0" smtClean="0"/>
                <a:t>ime point k</a:t>
              </a:r>
              <a:endParaRPr lang="en-US" sz="1600" dirty="0"/>
            </a:p>
          </p:txBody>
        </p:sp>
        <p:sp>
          <p:nvSpPr>
            <p:cNvPr id="12" name="Rectangle 11"/>
            <p:cNvSpPr/>
            <p:nvPr/>
          </p:nvSpPr>
          <p:spPr>
            <a:xfrm rot="17709147">
              <a:off x="3706967" y="2675773"/>
              <a:ext cx="1196161" cy="338554"/>
            </a:xfrm>
            <a:prstGeom prst="rect">
              <a:avLst/>
            </a:prstGeom>
          </p:spPr>
          <p:txBody>
            <a:bodyPr wrap="none">
              <a:spAutoFit/>
            </a:bodyPr>
            <a:lstStyle/>
            <a:p>
              <a:pPr algn="ctr"/>
              <a:r>
                <a:rPr lang="en-US" sz="1600" dirty="0"/>
                <a:t>t</a:t>
              </a:r>
              <a:r>
                <a:rPr lang="en-US" sz="1600" dirty="0" smtClean="0"/>
                <a:t>ime point 1</a:t>
              </a:r>
              <a:endParaRPr lang="en-US" sz="1600" dirty="0"/>
            </a:p>
          </p:txBody>
        </p:sp>
        <p:sp>
          <p:nvSpPr>
            <p:cNvPr id="3" name="TextBox 2"/>
            <p:cNvSpPr txBox="1"/>
            <p:nvPr/>
          </p:nvSpPr>
          <p:spPr>
            <a:xfrm>
              <a:off x="5454655" y="2821712"/>
              <a:ext cx="1533684" cy="369332"/>
            </a:xfrm>
            <a:prstGeom prst="rect">
              <a:avLst/>
            </a:prstGeom>
            <a:noFill/>
          </p:spPr>
          <p:txBody>
            <a:bodyPr wrap="square" rtlCol="0">
              <a:spAutoFit/>
            </a:bodyPr>
            <a:lstStyle/>
            <a:p>
              <a:r>
                <a:rPr lang="en-US" b="1" dirty="0" smtClean="0"/>
                <a:t>Participant K</a:t>
              </a:r>
              <a:endParaRPr lang="en-US" b="1" dirty="0"/>
            </a:p>
          </p:txBody>
        </p:sp>
      </p:grpSp>
      <p:grpSp>
        <p:nvGrpSpPr>
          <p:cNvPr id="6" name="Group 5"/>
          <p:cNvGrpSpPr/>
          <p:nvPr/>
        </p:nvGrpSpPr>
        <p:grpSpPr>
          <a:xfrm>
            <a:off x="299796" y="2937075"/>
            <a:ext cx="5430917" cy="2560320"/>
            <a:chOff x="299796" y="2937075"/>
            <a:chExt cx="5430917" cy="2560320"/>
          </a:xfrm>
        </p:grpSpPr>
        <p:graphicFrame>
          <p:nvGraphicFramePr>
            <p:cNvPr id="8" name="Content Placeholder 12"/>
            <p:cNvGraphicFramePr>
              <a:graphicFrameLocks/>
            </p:cNvGraphicFramePr>
            <p:nvPr>
              <p:extLst>
                <p:ext uri="{D42A27DB-BD31-4B8C-83A1-F6EECF244321}">
                  <p14:modId xmlns:p14="http://schemas.microsoft.com/office/powerpoint/2010/main" val="2430148672"/>
                </p:ext>
              </p:extLst>
            </p:nvPr>
          </p:nvGraphicFramePr>
          <p:xfrm>
            <a:off x="340885" y="2937075"/>
            <a:ext cx="4886458" cy="2560320"/>
          </p:xfrm>
          <a:graphic>
            <a:graphicData uri="http://schemas.openxmlformats.org/drawingml/2006/table">
              <a:tbl>
                <a:tblPr>
                  <a:effectLst/>
                  <a:tableStyleId>{284E427A-3D55-4303-BF80-6455036E1DE7}</a:tableStyleId>
                </a:tblPr>
                <a:tblGrid>
                  <a:gridCol w="492410"/>
                  <a:gridCol w="287555"/>
                  <a:gridCol w="279138"/>
                  <a:gridCol w="295971"/>
                  <a:gridCol w="287555"/>
                  <a:gridCol w="287555"/>
                  <a:gridCol w="287555"/>
                  <a:gridCol w="287555"/>
                  <a:gridCol w="287555"/>
                  <a:gridCol w="287555"/>
                  <a:gridCol w="301009"/>
                  <a:gridCol w="301009"/>
                  <a:gridCol w="301009"/>
                  <a:gridCol w="301009"/>
                  <a:gridCol w="301009"/>
                  <a:gridCol w="301009"/>
                </a:tblGrid>
                <a:tr h="217303">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1</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2</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3</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4</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5</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6</a:t>
                        </a:r>
                        <a:endParaRPr lang="en-US" sz="18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9" name="Rectangle 8"/>
            <p:cNvSpPr/>
            <p:nvPr/>
          </p:nvSpPr>
          <p:spPr>
            <a:xfrm>
              <a:off x="299796" y="2939394"/>
              <a:ext cx="1059344" cy="338554"/>
            </a:xfrm>
            <a:prstGeom prst="rect">
              <a:avLst/>
            </a:prstGeom>
          </p:spPr>
          <p:txBody>
            <a:bodyPr wrap="square">
              <a:spAutoFit/>
            </a:bodyPr>
            <a:lstStyle/>
            <a:p>
              <a:pPr algn="ctr"/>
              <a:r>
                <a:rPr lang="en-US" sz="1600" dirty="0" smtClean="0"/>
                <a:t>voxel 1</a:t>
              </a:r>
              <a:endParaRPr lang="en-US" sz="1600" dirty="0"/>
            </a:p>
          </p:txBody>
        </p:sp>
        <p:sp>
          <p:nvSpPr>
            <p:cNvPr id="10" name="Rectangle 9"/>
            <p:cNvSpPr/>
            <p:nvPr/>
          </p:nvSpPr>
          <p:spPr>
            <a:xfrm>
              <a:off x="4425696" y="2939394"/>
              <a:ext cx="1305017" cy="338554"/>
            </a:xfrm>
            <a:prstGeom prst="rect">
              <a:avLst/>
            </a:prstGeom>
          </p:spPr>
          <p:txBody>
            <a:bodyPr wrap="square">
              <a:spAutoFit/>
            </a:bodyPr>
            <a:lstStyle/>
            <a:p>
              <a:pPr algn="ctr"/>
              <a:r>
                <a:rPr lang="en-US" sz="1600" dirty="0" smtClean="0"/>
                <a:t>voxel k</a:t>
              </a:r>
              <a:endParaRPr lang="en-US" sz="1600" dirty="0"/>
            </a:p>
          </p:txBody>
        </p:sp>
      </p:grpSp>
      <p:grpSp>
        <p:nvGrpSpPr>
          <p:cNvPr id="44" name="Group 43"/>
          <p:cNvGrpSpPr/>
          <p:nvPr/>
        </p:nvGrpSpPr>
        <p:grpSpPr>
          <a:xfrm>
            <a:off x="1338854" y="2920863"/>
            <a:ext cx="3352800" cy="3192070"/>
            <a:chOff x="75467" y="3100877"/>
            <a:chExt cx="3352800" cy="3192070"/>
          </a:xfrm>
        </p:grpSpPr>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7" y="3100877"/>
              <a:ext cx="3352800" cy="2514600"/>
            </a:xfrm>
            <a:prstGeom prst="rect">
              <a:avLst/>
            </a:prstGeom>
          </p:spPr>
        </p:pic>
        <p:sp>
          <p:nvSpPr>
            <p:cNvPr id="46" name="TextBox 45"/>
            <p:cNvSpPr txBox="1"/>
            <p:nvPr/>
          </p:nvSpPr>
          <p:spPr>
            <a:xfrm>
              <a:off x="1353361" y="5769727"/>
              <a:ext cx="797013" cy="523220"/>
            </a:xfrm>
            <a:prstGeom prst="rect">
              <a:avLst/>
            </a:prstGeom>
            <a:noFill/>
          </p:spPr>
          <p:txBody>
            <a:bodyPr wrap="none" rtlCol="0">
              <a:spAutoFit/>
            </a:bodyPr>
            <a:lstStyle/>
            <a:p>
              <a:r>
                <a:rPr lang="en-US" sz="2800" b="1" dirty="0" smtClean="0"/>
                <a:t>MRI</a:t>
              </a:r>
              <a:endParaRPr lang="en-US" sz="2800" b="1" dirty="0"/>
            </a:p>
          </p:txBody>
        </p:sp>
      </p:grpSp>
      <p:grpSp>
        <p:nvGrpSpPr>
          <p:cNvPr id="47" name="Group 46"/>
          <p:cNvGrpSpPr/>
          <p:nvPr/>
        </p:nvGrpSpPr>
        <p:grpSpPr>
          <a:xfrm>
            <a:off x="6508046" y="2935818"/>
            <a:ext cx="3878561" cy="3192070"/>
            <a:chOff x="6289567" y="2982795"/>
            <a:chExt cx="3878561" cy="3192070"/>
          </a:xfrm>
        </p:grpSpPr>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567" y="2982795"/>
              <a:ext cx="3878561" cy="2514600"/>
            </a:xfrm>
            <a:prstGeom prst="rect">
              <a:avLst/>
            </a:prstGeom>
          </p:spPr>
        </p:pic>
        <p:sp>
          <p:nvSpPr>
            <p:cNvPr id="49" name="TextBox 48"/>
            <p:cNvSpPr txBox="1"/>
            <p:nvPr/>
          </p:nvSpPr>
          <p:spPr>
            <a:xfrm>
              <a:off x="7849673" y="5651645"/>
              <a:ext cx="758349" cy="523220"/>
            </a:xfrm>
            <a:prstGeom prst="rect">
              <a:avLst/>
            </a:prstGeom>
            <a:noFill/>
          </p:spPr>
          <p:txBody>
            <a:bodyPr wrap="none" rtlCol="0">
              <a:spAutoFit/>
            </a:bodyPr>
            <a:lstStyle/>
            <a:p>
              <a:r>
                <a:rPr lang="en-US" sz="2800" b="1" dirty="0" smtClean="0"/>
                <a:t>EEG</a:t>
              </a:r>
              <a:endParaRPr lang="en-US" sz="2800" b="1" dirty="0"/>
            </a:p>
          </p:txBody>
        </p:sp>
      </p:grpSp>
      <p:sp>
        <p:nvSpPr>
          <p:cNvPr id="2" name="Title 1"/>
          <p:cNvSpPr>
            <a:spLocks noGrp="1"/>
          </p:cNvSpPr>
          <p:nvPr>
            <p:ph type="title"/>
          </p:nvPr>
        </p:nvSpPr>
        <p:spPr/>
        <p:txBody>
          <a:bodyPr/>
          <a:lstStyle/>
          <a:p>
            <a:r>
              <a:rPr lang="en-US" dirty="0" smtClean="0"/>
              <a:t>How do we represent large data?</a:t>
            </a:r>
            <a:endParaRPr lang="en-US" dirty="0"/>
          </a:p>
        </p:txBody>
      </p:sp>
    </p:spTree>
    <p:extLst>
      <p:ext uri="{BB962C8B-B14F-4D97-AF65-F5344CB8AC3E}">
        <p14:creationId xmlns:p14="http://schemas.microsoft.com/office/powerpoint/2010/main" val="72511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xit" presetSubtype="0" fill="hold" nodeType="withEffect">
                                  <p:stCondLst>
                                    <p:cond delay="0"/>
                                  </p:stCondLst>
                                  <p:childTnLst>
                                    <p:animEffect transition="out" filter="fade">
                                      <p:cBhvr>
                                        <p:cTn id="17" dur="500"/>
                                        <p:tgtEl>
                                          <p:spTgt spid="47"/>
                                        </p:tgtEl>
                                      </p:cBhvr>
                                    </p:animEffect>
                                    <p:set>
                                      <p:cBhvr>
                                        <p:cTn id="1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MFA work?</a:t>
            </a:r>
            <a:endParaRPr lang="en-US" dirty="0"/>
          </a:p>
        </p:txBody>
      </p:sp>
      <p:sp>
        <p:nvSpPr>
          <p:cNvPr id="3" name="Content Placeholder 2"/>
          <p:cNvSpPr>
            <a:spLocks noGrp="1"/>
          </p:cNvSpPr>
          <p:nvPr>
            <p:ph idx="1"/>
          </p:nvPr>
        </p:nvSpPr>
        <p:spPr/>
        <p:txBody>
          <a:bodyPr>
            <a:normAutofit/>
          </a:bodyPr>
          <a:lstStyle/>
          <a:p>
            <a:r>
              <a:rPr lang="en-US" dirty="0" smtClean="0"/>
              <a:t>Each </a:t>
            </a:r>
            <a:r>
              <a:rPr lang="en-US" dirty="0"/>
              <a:t>table </a:t>
            </a:r>
            <a:r>
              <a:rPr lang="en-US" dirty="0" smtClean="0"/>
              <a:t>must be normalized</a:t>
            </a:r>
          </a:p>
          <a:p>
            <a:r>
              <a:rPr lang="en-US" dirty="0" smtClean="0"/>
              <a:t>Usually, by dividing each table by its first singular value.</a:t>
            </a:r>
          </a:p>
          <a:p>
            <a:pPr lvl="1"/>
            <a:r>
              <a:rPr lang="en-US" dirty="0" smtClean="0"/>
              <a:t>Analogous to z-scores. </a:t>
            </a:r>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87940358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at a visualization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91437599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4" name="Group 3"/>
          <p:cNvGrpSpPr/>
          <p:nvPr/>
        </p:nvGrpSpPr>
        <p:grpSpPr>
          <a:xfrm>
            <a:off x="4873176" y="2454435"/>
            <a:ext cx="3200400" cy="3031979"/>
            <a:chOff x="4663056" y="2050962"/>
            <a:chExt cx="3200400" cy="3031979"/>
          </a:xfrm>
        </p:grpSpPr>
        <p:sp>
          <p:nvSpPr>
            <p:cNvPr id="9" name="TextBox 8"/>
            <p:cNvSpPr txBox="1"/>
            <p:nvPr/>
          </p:nvSpPr>
          <p:spPr>
            <a:xfrm>
              <a:off x="4663057" y="2050962"/>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14" name="Content Placeholder 12"/>
            <p:cNvGraphicFramePr>
              <a:graphicFrameLocks/>
            </p:cNvGraphicFramePr>
            <p:nvPr>
              <p:extLst>
                <p:ext uri="{D42A27DB-BD31-4B8C-83A1-F6EECF244321}">
                  <p14:modId xmlns:p14="http://schemas.microsoft.com/office/powerpoint/2010/main" val="1849978271"/>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grpSp>
      <p:grpSp>
        <p:nvGrpSpPr>
          <p:cNvPr id="5" name="Group 4"/>
          <p:cNvGrpSpPr/>
          <p:nvPr/>
        </p:nvGrpSpPr>
        <p:grpSpPr>
          <a:xfrm>
            <a:off x="8413813" y="2454435"/>
            <a:ext cx="953729" cy="3031979"/>
            <a:chOff x="8236565" y="2050962"/>
            <a:chExt cx="953729" cy="3031979"/>
          </a:xfrm>
        </p:grpSpPr>
        <p:sp>
          <p:nvSpPr>
            <p:cNvPr id="10" name="TextBox 9"/>
            <p:cNvSpPr txBox="1"/>
            <p:nvPr/>
          </p:nvSpPr>
          <p:spPr>
            <a:xfrm>
              <a:off x="8236565" y="20509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83042445"/>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pSp>
      <p:grpSp>
        <p:nvGrpSpPr>
          <p:cNvPr id="3" name="Group 2"/>
          <p:cNvGrpSpPr/>
          <p:nvPr/>
        </p:nvGrpSpPr>
        <p:grpSpPr>
          <a:xfrm>
            <a:off x="2704138" y="2454435"/>
            <a:ext cx="1828800" cy="3031979"/>
            <a:chOff x="2526890" y="2050962"/>
            <a:chExt cx="1828800" cy="3031979"/>
          </a:xfrm>
        </p:grpSpPr>
        <p:graphicFrame>
          <p:nvGraphicFramePr>
            <p:cNvPr id="13" name="Content Placeholder 12"/>
            <p:cNvGraphicFramePr>
              <a:graphicFrameLocks/>
            </p:cNvGraphicFramePr>
            <p:nvPr>
              <p:extLst>
                <p:ext uri="{D42A27DB-BD31-4B8C-83A1-F6EECF244321}">
                  <p14:modId xmlns:p14="http://schemas.microsoft.com/office/powerpoint/2010/main" val="3846868106"/>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12" name="TextBox 11"/>
            <p:cNvSpPr txBox="1"/>
            <p:nvPr/>
          </p:nvSpPr>
          <p:spPr>
            <a:xfrm>
              <a:off x="2526890" y="2050962"/>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spTree>
    <p:extLst>
      <p:ext uri="{BB962C8B-B14F-4D97-AF65-F5344CB8AC3E}">
        <p14:creationId xmlns:p14="http://schemas.microsoft.com/office/powerpoint/2010/main" val="136099638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4" name="Group 3"/>
          <p:cNvGrpSpPr/>
          <p:nvPr/>
        </p:nvGrpSpPr>
        <p:grpSpPr>
          <a:xfrm>
            <a:off x="4873176" y="2454435"/>
            <a:ext cx="3200400" cy="3031979"/>
            <a:chOff x="4663056" y="2050962"/>
            <a:chExt cx="3200400" cy="3031979"/>
          </a:xfrm>
        </p:grpSpPr>
        <p:sp>
          <p:nvSpPr>
            <p:cNvPr id="9" name="TextBox 8"/>
            <p:cNvSpPr txBox="1"/>
            <p:nvPr/>
          </p:nvSpPr>
          <p:spPr>
            <a:xfrm>
              <a:off x="4663057" y="2050962"/>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14" name="Content Placeholder 12"/>
            <p:cNvGraphicFramePr>
              <a:graphicFrameLocks/>
            </p:cNvGraphicFramePr>
            <p:nvPr>
              <p:extLst>
                <p:ext uri="{D42A27DB-BD31-4B8C-83A1-F6EECF244321}">
                  <p14:modId xmlns:p14="http://schemas.microsoft.com/office/powerpoint/2010/main" val="1268372396"/>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grpSp>
      <p:grpSp>
        <p:nvGrpSpPr>
          <p:cNvPr id="5" name="Group 4"/>
          <p:cNvGrpSpPr/>
          <p:nvPr/>
        </p:nvGrpSpPr>
        <p:grpSpPr>
          <a:xfrm>
            <a:off x="8413813" y="2454435"/>
            <a:ext cx="953729" cy="3031979"/>
            <a:chOff x="8236565" y="2050962"/>
            <a:chExt cx="953729" cy="3031979"/>
          </a:xfrm>
        </p:grpSpPr>
        <p:sp>
          <p:nvSpPr>
            <p:cNvPr id="10" name="TextBox 9"/>
            <p:cNvSpPr txBox="1"/>
            <p:nvPr/>
          </p:nvSpPr>
          <p:spPr>
            <a:xfrm>
              <a:off x="8236565" y="20509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2788228882"/>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pSp>
      <p:grpSp>
        <p:nvGrpSpPr>
          <p:cNvPr id="3" name="Group 2"/>
          <p:cNvGrpSpPr/>
          <p:nvPr/>
        </p:nvGrpSpPr>
        <p:grpSpPr>
          <a:xfrm>
            <a:off x="2704138" y="2454435"/>
            <a:ext cx="1828800" cy="3031979"/>
            <a:chOff x="2526890" y="2050962"/>
            <a:chExt cx="1828800" cy="3031979"/>
          </a:xfrm>
        </p:grpSpPr>
        <p:graphicFrame>
          <p:nvGraphicFramePr>
            <p:cNvPr id="13" name="Content Placeholder 12"/>
            <p:cNvGraphicFramePr>
              <a:graphicFrameLocks/>
            </p:cNvGraphicFramePr>
            <p:nvPr>
              <p:extLst>
                <p:ext uri="{D42A27DB-BD31-4B8C-83A1-F6EECF244321}">
                  <p14:modId xmlns:p14="http://schemas.microsoft.com/office/powerpoint/2010/main" val="425328763"/>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12" name="TextBox 11"/>
            <p:cNvSpPr txBox="1"/>
            <p:nvPr/>
          </p:nvSpPr>
          <p:spPr>
            <a:xfrm>
              <a:off x="2526890" y="2050962"/>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sp>
        <p:nvSpPr>
          <p:cNvPr id="6" name="TextBox 5"/>
          <p:cNvSpPr txBox="1"/>
          <p:nvPr/>
        </p:nvSpPr>
        <p:spPr>
          <a:xfrm>
            <a:off x="3048000" y="5663168"/>
            <a:ext cx="992579" cy="369332"/>
          </a:xfrm>
          <a:prstGeom prst="rect">
            <a:avLst/>
          </a:prstGeom>
          <a:noFill/>
        </p:spPr>
        <p:txBody>
          <a:bodyPr wrap="none" rtlCol="0">
            <a:spAutoFit/>
          </a:bodyPr>
          <a:lstStyle/>
          <a:p>
            <a:r>
              <a:rPr lang="en-US" dirty="0" smtClean="0"/>
              <a:t>Survey 1</a:t>
            </a:r>
            <a:endParaRPr lang="en-US" dirty="0"/>
          </a:p>
        </p:txBody>
      </p:sp>
      <p:sp>
        <p:nvSpPr>
          <p:cNvPr id="16" name="TextBox 15"/>
          <p:cNvSpPr txBox="1"/>
          <p:nvPr/>
        </p:nvSpPr>
        <p:spPr>
          <a:xfrm>
            <a:off x="6045200" y="5663168"/>
            <a:ext cx="1003963" cy="369332"/>
          </a:xfrm>
          <a:prstGeom prst="rect">
            <a:avLst/>
          </a:prstGeom>
          <a:noFill/>
        </p:spPr>
        <p:txBody>
          <a:bodyPr wrap="none" rtlCol="0">
            <a:spAutoFit/>
          </a:bodyPr>
          <a:lstStyle/>
          <a:p>
            <a:r>
              <a:rPr lang="en-US" dirty="0" smtClean="0"/>
              <a:t>Survey 2</a:t>
            </a:r>
            <a:endParaRPr lang="en-US" dirty="0"/>
          </a:p>
        </p:txBody>
      </p:sp>
      <p:sp>
        <p:nvSpPr>
          <p:cNvPr id="17" name="TextBox 16"/>
          <p:cNvSpPr txBox="1"/>
          <p:nvPr/>
        </p:nvSpPr>
        <p:spPr>
          <a:xfrm>
            <a:off x="8346527" y="5663168"/>
            <a:ext cx="990663" cy="369332"/>
          </a:xfrm>
          <a:prstGeom prst="rect">
            <a:avLst/>
          </a:prstGeom>
          <a:noFill/>
        </p:spPr>
        <p:txBody>
          <a:bodyPr wrap="none" rtlCol="0">
            <a:spAutoFit/>
          </a:bodyPr>
          <a:lstStyle/>
          <a:p>
            <a:r>
              <a:rPr lang="en-US" dirty="0" smtClean="0"/>
              <a:t>Survey 3</a:t>
            </a:r>
            <a:endParaRPr lang="en-US" dirty="0"/>
          </a:p>
        </p:txBody>
      </p:sp>
      <p:sp>
        <p:nvSpPr>
          <p:cNvPr id="18" name="TextBox 17"/>
          <p:cNvSpPr txBox="1"/>
          <p:nvPr/>
        </p:nvSpPr>
        <p:spPr>
          <a:xfrm>
            <a:off x="193127" y="4228068"/>
            <a:ext cx="1545766" cy="369332"/>
          </a:xfrm>
          <a:prstGeom prst="rect">
            <a:avLst/>
          </a:prstGeom>
          <a:noFill/>
        </p:spPr>
        <p:txBody>
          <a:bodyPr wrap="none" rtlCol="0">
            <a:spAutoFit/>
          </a:bodyPr>
          <a:lstStyle/>
          <a:p>
            <a:r>
              <a:rPr lang="en-US" dirty="0" smtClean="0"/>
              <a:t>For example…</a:t>
            </a:r>
            <a:endParaRPr lang="en-US" dirty="0"/>
          </a:p>
        </p:txBody>
      </p:sp>
    </p:spTree>
    <p:extLst>
      <p:ext uri="{BB962C8B-B14F-4D97-AF65-F5344CB8AC3E}">
        <p14:creationId xmlns:p14="http://schemas.microsoft.com/office/powerpoint/2010/main" val="16532123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4" name="Group 3"/>
          <p:cNvGrpSpPr/>
          <p:nvPr/>
        </p:nvGrpSpPr>
        <p:grpSpPr>
          <a:xfrm>
            <a:off x="4873176" y="2454435"/>
            <a:ext cx="3200400" cy="3031979"/>
            <a:chOff x="4663056" y="2050962"/>
            <a:chExt cx="3200400" cy="3031979"/>
          </a:xfrm>
        </p:grpSpPr>
        <p:sp>
          <p:nvSpPr>
            <p:cNvPr id="9" name="TextBox 8"/>
            <p:cNvSpPr txBox="1"/>
            <p:nvPr/>
          </p:nvSpPr>
          <p:spPr>
            <a:xfrm>
              <a:off x="4663057" y="2050962"/>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14" name="Content Placeholder 12"/>
            <p:cNvGraphicFramePr>
              <a:graphicFrameLocks/>
            </p:cNvGraphicFramePr>
            <p:nvPr>
              <p:extLst>
                <p:ext uri="{D42A27DB-BD31-4B8C-83A1-F6EECF244321}">
                  <p14:modId xmlns:p14="http://schemas.microsoft.com/office/powerpoint/2010/main" val="737075928"/>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grpSp>
      <p:grpSp>
        <p:nvGrpSpPr>
          <p:cNvPr id="5" name="Group 4"/>
          <p:cNvGrpSpPr/>
          <p:nvPr/>
        </p:nvGrpSpPr>
        <p:grpSpPr>
          <a:xfrm>
            <a:off x="8413813" y="2454435"/>
            <a:ext cx="953729" cy="3031979"/>
            <a:chOff x="8236565" y="2050962"/>
            <a:chExt cx="953729" cy="3031979"/>
          </a:xfrm>
        </p:grpSpPr>
        <p:sp>
          <p:nvSpPr>
            <p:cNvPr id="10" name="TextBox 9"/>
            <p:cNvSpPr txBox="1"/>
            <p:nvPr/>
          </p:nvSpPr>
          <p:spPr>
            <a:xfrm>
              <a:off x="8236565" y="20509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735981489"/>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pSp>
      <p:grpSp>
        <p:nvGrpSpPr>
          <p:cNvPr id="3" name="Group 2"/>
          <p:cNvGrpSpPr/>
          <p:nvPr/>
        </p:nvGrpSpPr>
        <p:grpSpPr>
          <a:xfrm>
            <a:off x="2704138" y="2454435"/>
            <a:ext cx="1828800" cy="3031979"/>
            <a:chOff x="2526890" y="2050962"/>
            <a:chExt cx="1828800" cy="3031979"/>
          </a:xfrm>
        </p:grpSpPr>
        <p:graphicFrame>
          <p:nvGraphicFramePr>
            <p:cNvPr id="13" name="Content Placeholder 12"/>
            <p:cNvGraphicFramePr>
              <a:graphicFrameLocks/>
            </p:cNvGraphicFramePr>
            <p:nvPr>
              <p:extLst>
                <p:ext uri="{D42A27DB-BD31-4B8C-83A1-F6EECF244321}">
                  <p14:modId xmlns:p14="http://schemas.microsoft.com/office/powerpoint/2010/main" val="1490612807"/>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12" name="TextBox 11"/>
            <p:cNvSpPr txBox="1"/>
            <p:nvPr/>
          </p:nvSpPr>
          <p:spPr>
            <a:xfrm>
              <a:off x="2526890" y="2050962"/>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spTree>
    <p:extLst>
      <p:ext uri="{BB962C8B-B14F-4D97-AF65-F5344CB8AC3E}">
        <p14:creationId xmlns:p14="http://schemas.microsoft.com/office/powerpoint/2010/main" val="407410569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4" name="Group 3"/>
          <p:cNvGrpSpPr/>
          <p:nvPr/>
        </p:nvGrpSpPr>
        <p:grpSpPr>
          <a:xfrm>
            <a:off x="4873176" y="2454435"/>
            <a:ext cx="3200400" cy="3031979"/>
            <a:chOff x="4663056" y="2050962"/>
            <a:chExt cx="3200400" cy="3031979"/>
          </a:xfrm>
        </p:grpSpPr>
        <p:sp>
          <p:nvSpPr>
            <p:cNvPr id="9" name="TextBox 8"/>
            <p:cNvSpPr txBox="1"/>
            <p:nvPr/>
          </p:nvSpPr>
          <p:spPr>
            <a:xfrm>
              <a:off x="4663057" y="2050962"/>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14" name="Content Placeholder 12"/>
            <p:cNvGraphicFramePr>
              <a:graphicFrameLocks/>
            </p:cNvGraphicFramePr>
            <p:nvPr>
              <p:extLst>
                <p:ext uri="{D42A27DB-BD31-4B8C-83A1-F6EECF244321}">
                  <p14:modId xmlns:p14="http://schemas.microsoft.com/office/powerpoint/2010/main" val="3118135309"/>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grpSp>
      <p:grpSp>
        <p:nvGrpSpPr>
          <p:cNvPr id="5" name="Group 4"/>
          <p:cNvGrpSpPr/>
          <p:nvPr/>
        </p:nvGrpSpPr>
        <p:grpSpPr>
          <a:xfrm>
            <a:off x="8413813" y="2454435"/>
            <a:ext cx="953729" cy="3031979"/>
            <a:chOff x="8236565" y="2050962"/>
            <a:chExt cx="953729" cy="3031979"/>
          </a:xfrm>
        </p:grpSpPr>
        <p:sp>
          <p:nvSpPr>
            <p:cNvPr id="10" name="TextBox 9"/>
            <p:cNvSpPr txBox="1"/>
            <p:nvPr/>
          </p:nvSpPr>
          <p:spPr>
            <a:xfrm>
              <a:off x="8236565" y="20509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594195665"/>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pSp>
      <p:grpSp>
        <p:nvGrpSpPr>
          <p:cNvPr id="3" name="Group 2"/>
          <p:cNvGrpSpPr/>
          <p:nvPr/>
        </p:nvGrpSpPr>
        <p:grpSpPr>
          <a:xfrm>
            <a:off x="2704138" y="2454435"/>
            <a:ext cx="1828800" cy="3031979"/>
            <a:chOff x="2526890" y="2050962"/>
            <a:chExt cx="1828800" cy="3031979"/>
          </a:xfrm>
        </p:grpSpPr>
        <p:graphicFrame>
          <p:nvGraphicFramePr>
            <p:cNvPr id="13" name="Content Placeholder 12"/>
            <p:cNvGraphicFramePr>
              <a:graphicFrameLocks/>
            </p:cNvGraphicFramePr>
            <p:nvPr>
              <p:extLst>
                <p:ext uri="{D42A27DB-BD31-4B8C-83A1-F6EECF244321}">
                  <p14:modId xmlns:p14="http://schemas.microsoft.com/office/powerpoint/2010/main" val="3727196624"/>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12" name="TextBox 11"/>
            <p:cNvSpPr txBox="1"/>
            <p:nvPr/>
          </p:nvSpPr>
          <p:spPr>
            <a:xfrm>
              <a:off x="2526890" y="2050962"/>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sp>
        <p:nvSpPr>
          <p:cNvPr id="6" name="TextBox 5"/>
          <p:cNvSpPr txBox="1"/>
          <p:nvPr/>
        </p:nvSpPr>
        <p:spPr>
          <a:xfrm>
            <a:off x="3048000" y="5663168"/>
            <a:ext cx="780570" cy="369332"/>
          </a:xfrm>
          <a:prstGeom prst="rect">
            <a:avLst/>
          </a:prstGeom>
          <a:noFill/>
        </p:spPr>
        <p:txBody>
          <a:bodyPr wrap="none" rtlCol="0">
            <a:spAutoFit/>
          </a:bodyPr>
          <a:lstStyle/>
          <a:p>
            <a:r>
              <a:rPr lang="en-US" dirty="0" smtClean="0"/>
              <a:t>Brains</a:t>
            </a:r>
            <a:endParaRPr lang="en-US" dirty="0"/>
          </a:p>
        </p:txBody>
      </p:sp>
      <p:sp>
        <p:nvSpPr>
          <p:cNvPr id="16" name="TextBox 15"/>
          <p:cNvSpPr txBox="1"/>
          <p:nvPr/>
        </p:nvSpPr>
        <p:spPr>
          <a:xfrm>
            <a:off x="6045200" y="5663168"/>
            <a:ext cx="783613" cy="369332"/>
          </a:xfrm>
          <a:prstGeom prst="rect">
            <a:avLst/>
          </a:prstGeom>
          <a:noFill/>
        </p:spPr>
        <p:txBody>
          <a:bodyPr wrap="none" rtlCol="0">
            <a:spAutoFit/>
          </a:bodyPr>
          <a:lstStyle/>
          <a:p>
            <a:r>
              <a:rPr lang="en-US" dirty="0" smtClean="0"/>
              <a:t>Genes</a:t>
            </a:r>
            <a:endParaRPr lang="en-US" dirty="0"/>
          </a:p>
        </p:txBody>
      </p:sp>
      <p:sp>
        <p:nvSpPr>
          <p:cNvPr id="17" name="TextBox 16"/>
          <p:cNvSpPr txBox="1"/>
          <p:nvPr/>
        </p:nvSpPr>
        <p:spPr>
          <a:xfrm>
            <a:off x="8346527" y="5663168"/>
            <a:ext cx="1032930" cy="369332"/>
          </a:xfrm>
          <a:prstGeom prst="rect">
            <a:avLst/>
          </a:prstGeom>
          <a:noFill/>
        </p:spPr>
        <p:txBody>
          <a:bodyPr wrap="none" rtlCol="0">
            <a:spAutoFit/>
          </a:bodyPr>
          <a:lstStyle/>
          <a:p>
            <a:r>
              <a:rPr lang="en-US" dirty="0" smtClean="0"/>
              <a:t>Behavior</a:t>
            </a:r>
            <a:endParaRPr lang="en-US" dirty="0"/>
          </a:p>
        </p:txBody>
      </p:sp>
      <p:sp>
        <p:nvSpPr>
          <p:cNvPr id="18" name="TextBox 17"/>
          <p:cNvSpPr txBox="1"/>
          <p:nvPr/>
        </p:nvSpPr>
        <p:spPr>
          <a:xfrm>
            <a:off x="193127" y="4228068"/>
            <a:ext cx="1545766" cy="369332"/>
          </a:xfrm>
          <a:prstGeom prst="rect">
            <a:avLst/>
          </a:prstGeom>
          <a:noFill/>
        </p:spPr>
        <p:txBody>
          <a:bodyPr wrap="none" rtlCol="0">
            <a:spAutoFit/>
          </a:bodyPr>
          <a:lstStyle/>
          <a:p>
            <a:r>
              <a:rPr lang="en-US" dirty="0" smtClean="0"/>
              <a:t>For example…</a:t>
            </a:r>
            <a:endParaRPr lang="en-US" dirty="0"/>
          </a:p>
        </p:txBody>
      </p:sp>
    </p:spTree>
    <p:extLst>
      <p:ext uri="{BB962C8B-B14F-4D97-AF65-F5344CB8AC3E}">
        <p14:creationId xmlns:p14="http://schemas.microsoft.com/office/powerpoint/2010/main" val="392958306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4" name="Group 3"/>
          <p:cNvGrpSpPr/>
          <p:nvPr/>
        </p:nvGrpSpPr>
        <p:grpSpPr>
          <a:xfrm>
            <a:off x="4873176" y="2454435"/>
            <a:ext cx="3200400" cy="3031979"/>
            <a:chOff x="4663056" y="2050962"/>
            <a:chExt cx="3200400" cy="3031979"/>
          </a:xfrm>
        </p:grpSpPr>
        <p:sp>
          <p:nvSpPr>
            <p:cNvPr id="9" name="TextBox 8"/>
            <p:cNvSpPr txBox="1"/>
            <p:nvPr/>
          </p:nvSpPr>
          <p:spPr>
            <a:xfrm>
              <a:off x="4663057" y="2050962"/>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14" name="Content Placeholder 12"/>
            <p:cNvGraphicFramePr>
              <a:graphicFrameLocks/>
            </p:cNvGraphicFramePr>
            <p:nvPr>
              <p:extLst>
                <p:ext uri="{D42A27DB-BD31-4B8C-83A1-F6EECF244321}">
                  <p14:modId xmlns:p14="http://schemas.microsoft.com/office/powerpoint/2010/main" val="2815360693"/>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grpSp>
      <p:grpSp>
        <p:nvGrpSpPr>
          <p:cNvPr id="5" name="Group 4"/>
          <p:cNvGrpSpPr/>
          <p:nvPr/>
        </p:nvGrpSpPr>
        <p:grpSpPr>
          <a:xfrm>
            <a:off x="8413813" y="2454435"/>
            <a:ext cx="953729" cy="3031979"/>
            <a:chOff x="8236565" y="2050962"/>
            <a:chExt cx="953729" cy="3031979"/>
          </a:xfrm>
        </p:grpSpPr>
        <p:sp>
          <p:nvSpPr>
            <p:cNvPr id="10" name="TextBox 9"/>
            <p:cNvSpPr txBox="1"/>
            <p:nvPr/>
          </p:nvSpPr>
          <p:spPr>
            <a:xfrm>
              <a:off x="8236565" y="20509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492911376"/>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pSp>
      <p:grpSp>
        <p:nvGrpSpPr>
          <p:cNvPr id="3" name="Group 2"/>
          <p:cNvGrpSpPr/>
          <p:nvPr/>
        </p:nvGrpSpPr>
        <p:grpSpPr>
          <a:xfrm>
            <a:off x="2704138" y="2454435"/>
            <a:ext cx="1828800" cy="3031979"/>
            <a:chOff x="2526890" y="2050962"/>
            <a:chExt cx="1828800" cy="3031979"/>
          </a:xfrm>
        </p:grpSpPr>
        <p:graphicFrame>
          <p:nvGraphicFramePr>
            <p:cNvPr id="13" name="Content Placeholder 12"/>
            <p:cNvGraphicFramePr>
              <a:graphicFrameLocks/>
            </p:cNvGraphicFramePr>
            <p:nvPr>
              <p:extLst>
                <p:ext uri="{D42A27DB-BD31-4B8C-83A1-F6EECF244321}">
                  <p14:modId xmlns:p14="http://schemas.microsoft.com/office/powerpoint/2010/main" val="3591652798"/>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12" name="TextBox 11"/>
            <p:cNvSpPr txBox="1"/>
            <p:nvPr/>
          </p:nvSpPr>
          <p:spPr>
            <a:xfrm>
              <a:off x="2526890" y="2050962"/>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spTree>
    <p:extLst>
      <p:ext uri="{BB962C8B-B14F-4D97-AF65-F5344CB8AC3E}">
        <p14:creationId xmlns:p14="http://schemas.microsoft.com/office/powerpoint/2010/main" val="380055664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1</a:t>
            </a:r>
            <a:endParaRPr lang="en-US" dirty="0"/>
          </a:p>
        </p:txBody>
      </p:sp>
      <p:grpSp>
        <p:nvGrpSpPr>
          <p:cNvPr id="15" name="Group 14"/>
          <p:cNvGrpSpPr/>
          <p:nvPr/>
        </p:nvGrpSpPr>
        <p:grpSpPr>
          <a:xfrm>
            <a:off x="4226555" y="3604076"/>
            <a:ext cx="5697351" cy="1188720"/>
            <a:chOff x="3161187" y="2321180"/>
            <a:chExt cx="5697351" cy="1188720"/>
          </a:xfrm>
        </p:grpSpPr>
        <p:grpSp>
          <p:nvGrpSpPr>
            <p:cNvPr id="19" name="Group 18"/>
            <p:cNvGrpSpPr/>
            <p:nvPr/>
          </p:nvGrpSpPr>
          <p:grpSpPr>
            <a:xfrm>
              <a:off x="3161187" y="2465608"/>
              <a:ext cx="1317344" cy="491481"/>
              <a:chOff x="6832670" y="3701026"/>
              <a:chExt cx="1317344" cy="491481"/>
            </a:xfrm>
          </p:grpSpPr>
          <p:cxnSp>
            <p:nvCxnSpPr>
              <p:cNvPr id="23" name="Straight Arrow Connector 22"/>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sp>
          <p:nvSpPr>
            <p:cNvPr id="20" name="TextBox 19"/>
            <p:cNvSpPr txBox="1"/>
            <p:nvPr/>
          </p:nvSpPr>
          <p:spPr>
            <a:xfrm>
              <a:off x="4469621" y="2379941"/>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21" name="Content Placeholder 12"/>
            <p:cNvGraphicFramePr>
              <a:graphicFrameLocks/>
            </p:cNvGraphicFramePr>
            <p:nvPr>
              <p:extLst>
                <p:ext uri="{D42A27DB-BD31-4B8C-83A1-F6EECF244321}">
                  <p14:modId xmlns:p14="http://schemas.microsoft.com/office/powerpoint/2010/main" val="3866333909"/>
                </p:ext>
              </p:extLst>
            </p:nvPr>
          </p:nvGraphicFramePr>
          <p:xfrm>
            <a:off x="5707842" y="2321180"/>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1</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2</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0" dirty="0" smtClean="0"/>
                          <a:t>0</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b="0" dirty="0" smtClean="0">
                            <a:latin typeface="Times New Roman" panose="02020603050405020304" pitchFamily="18" charset="0"/>
                            <a:cs typeface="Times New Roman" panose="02020603050405020304" pitchFamily="18" charset="0"/>
                          </a:rPr>
                          <a:t>γ</a:t>
                        </a:r>
                        <a:r>
                          <a:rPr lang="en-US" sz="2000" b="0" baseline="-25000" dirty="0" smtClean="0">
                            <a:latin typeface="Times New Roman" panose="02020603050405020304" pitchFamily="18" charset="0"/>
                            <a:cs typeface="Times New Roman" panose="02020603050405020304" pitchFamily="18" charset="0"/>
                          </a:rPr>
                          <a:t>3</a:t>
                        </a:r>
                        <a:endParaRPr lang="en-US" sz="2000" b="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2" name="TextBox 21"/>
            <p:cNvSpPr txBox="1"/>
            <p:nvPr/>
          </p:nvSpPr>
          <p:spPr>
            <a:xfrm>
              <a:off x="7335402" y="2361542"/>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grpSp>
        <p:nvGrpSpPr>
          <p:cNvPr id="4" name="Group 3"/>
          <p:cNvGrpSpPr/>
          <p:nvPr/>
        </p:nvGrpSpPr>
        <p:grpSpPr>
          <a:xfrm>
            <a:off x="4226555" y="1864551"/>
            <a:ext cx="5697351" cy="1188720"/>
            <a:chOff x="7254094" y="3306342"/>
            <a:chExt cx="5697351" cy="1188720"/>
          </a:xfrm>
        </p:grpSpPr>
        <p:grpSp>
          <p:nvGrpSpPr>
            <p:cNvPr id="25" name="Group 24"/>
            <p:cNvGrpSpPr/>
            <p:nvPr/>
          </p:nvGrpSpPr>
          <p:grpSpPr>
            <a:xfrm>
              <a:off x="7254094" y="3450770"/>
              <a:ext cx="1317344" cy="491481"/>
              <a:chOff x="6832670" y="3701026"/>
              <a:chExt cx="1317344" cy="491481"/>
            </a:xfrm>
          </p:grpSpPr>
          <p:cxnSp>
            <p:nvCxnSpPr>
              <p:cNvPr id="27" name="Straight Arrow Connector 26"/>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37" name="Group 36"/>
            <p:cNvGrpSpPr/>
            <p:nvPr/>
          </p:nvGrpSpPr>
          <p:grpSpPr>
            <a:xfrm>
              <a:off x="8562528" y="3306342"/>
              <a:ext cx="4388917" cy="1188720"/>
              <a:chOff x="4482732" y="3647779"/>
              <a:chExt cx="4388917" cy="1188720"/>
            </a:xfrm>
          </p:grpSpPr>
          <p:sp>
            <p:nvSpPr>
              <p:cNvPr id="38" name="TextBox 37"/>
              <p:cNvSpPr txBox="1"/>
              <p:nvPr/>
            </p:nvSpPr>
            <p:spPr>
              <a:xfrm>
                <a:off x="4482732" y="3706540"/>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39" name="Content Placeholder 12"/>
              <p:cNvGraphicFramePr>
                <a:graphicFrameLocks/>
              </p:cNvGraphicFramePr>
              <p:nvPr>
                <p:extLst>
                  <p:ext uri="{D42A27DB-BD31-4B8C-83A1-F6EECF244321}">
                    <p14:modId xmlns:p14="http://schemas.microsoft.com/office/powerpoint/2010/main" val="513713653"/>
                  </p:ext>
                </p:extLst>
              </p:nvPr>
            </p:nvGraphicFramePr>
            <p:xfrm>
              <a:off x="5720953" y="3647779"/>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1</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2</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3</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0" name="TextBox 39"/>
              <p:cNvSpPr txBox="1"/>
              <p:nvPr/>
            </p:nvSpPr>
            <p:spPr>
              <a:xfrm>
                <a:off x="7348513" y="3688141"/>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grpSp>
      <p:grpSp>
        <p:nvGrpSpPr>
          <p:cNvPr id="5" name="Group 4"/>
          <p:cNvGrpSpPr/>
          <p:nvPr/>
        </p:nvGrpSpPr>
        <p:grpSpPr>
          <a:xfrm>
            <a:off x="4226555" y="5397300"/>
            <a:ext cx="5697351" cy="1188720"/>
            <a:chOff x="7240983" y="5204288"/>
            <a:chExt cx="5697351" cy="1188720"/>
          </a:xfrm>
        </p:grpSpPr>
        <p:grpSp>
          <p:nvGrpSpPr>
            <p:cNvPr id="41" name="Group 40"/>
            <p:cNvGrpSpPr/>
            <p:nvPr/>
          </p:nvGrpSpPr>
          <p:grpSpPr>
            <a:xfrm>
              <a:off x="7240983" y="5348716"/>
              <a:ext cx="1317344" cy="491481"/>
              <a:chOff x="6832670" y="3701026"/>
              <a:chExt cx="1317344" cy="491481"/>
            </a:xfrm>
          </p:grpSpPr>
          <p:cxnSp>
            <p:nvCxnSpPr>
              <p:cNvPr id="42" name="Straight Arrow Connector 41"/>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14252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44" name="Group 43"/>
            <p:cNvGrpSpPr/>
            <p:nvPr/>
          </p:nvGrpSpPr>
          <p:grpSpPr>
            <a:xfrm>
              <a:off x="8549417" y="5204288"/>
              <a:ext cx="4388917" cy="1188720"/>
              <a:chOff x="4469621" y="5545725"/>
              <a:chExt cx="4388917" cy="1188720"/>
            </a:xfrm>
          </p:grpSpPr>
          <p:sp>
            <p:nvSpPr>
              <p:cNvPr id="45" name="TextBox 44"/>
              <p:cNvSpPr txBox="1"/>
              <p:nvPr/>
            </p:nvSpPr>
            <p:spPr>
              <a:xfrm>
                <a:off x="4469621" y="5604486"/>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aphicFrame>
            <p:nvGraphicFramePr>
              <p:cNvPr id="46" name="Content Placeholder 12"/>
              <p:cNvGraphicFramePr>
                <a:graphicFrameLocks/>
              </p:cNvGraphicFramePr>
              <p:nvPr>
                <p:extLst>
                  <p:ext uri="{D42A27DB-BD31-4B8C-83A1-F6EECF244321}">
                    <p14:modId xmlns:p14="http://schemas.microsoft.com/office/powerpoint/2010/main" val="3260099878"/>
                  </p:ext>
                </p:extLst>
              </p:nvPr>
            </p:nvGraphicFramePr>
            <p:xfrm>
              <a:off x="5707842" y="5545725"/>
              <a:ext cx="1640376" cy="1188720"/>
            </p:xfrm>
            <a:graphic>
              <a:graphicData uri="http://schemas.openxmlformats.org/drawingml/2006/table">
                <a:tbl>
                  <a:tblPr>
                    <a:tableStyleId>{284E427A-3D55-4303-BF80-6455036E1DE7}</a:tableStyleId>
                  </a:tblPr>
                  <a:tblGrid>
                    <a:gridCol w="546792"/>
                    <a:gridCol w="546792"/>
                    <a:gridCol w="546792"/>
                  </a:tblGrid>
                  <a:tr h="396240">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1</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2</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6240">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smtClean="0"/>
                            <a:t>0</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sz="2000" dirty="0" smtClean="0">
                              <a:latin typeface="Times New Roman" panose="02020603050405020304" pitchFamily="18" charset="0"/>
                              <a:cs typeface="Times New Roman" panose="02020603050405020304" pitchFamily="18" charset="0"/>
                            </a:rPr>
                            <a:t>γ</a:t>
                          </a:r>
                          <a:r>
                            <a:rPr lang="en-US" sz="2000" baseline="-25000" dirty="0" smtClean="0">
                              <a:latin typeface="Times New Roman" panose="02020603050405020304" pitchFamily="18" charset="0"/>
                              <a:cs typeface="Times New Roman" panose="02020603050405020304" pitchFamily="18" charset="0"/>
                            </a:rPr>
                            <a:t>3</a:t>
                          </a:r>
                          <a:endParaRPr lang="en-US" sz="2000" dirty="0"/>
                        </a:p>
                      </a:txBody>
                      <a:tcPr marL="77368" marR="77368" marT="38684" marB="38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7" name="TextBox 46"/>
              <p:cNvSpPr txBox="1"/>
              <p:nvPr/>
            </p:nvSpPr>
            <p:spPr>
              <a:xfrm>
                <a:off x="7335402" y="5586087"/>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grpSp>
      <p:sp>
        <p:nvSpPr>
          <p:cNvPr id="49" name="TextBox 48"/>
          <p:cNvSpPr txBox="1"/>
          <p:nvPr/>
        </p:nvSpPr>
        <p:spPr>
          <a:xfrm>
            <a:off x="-906953" y="3644438"/>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50" name="Content Placeholder 12"/>
          <p:cNvGraphicFramePr>
            <a:graphicFrameLocks/>
          </p:cNvGraphicFramePr>
          <p:nvPr>
            <p:extLst>
              <p:ext uri="{D42A27DB-BD31-4B8C-83A1-F6EECF244321}">
                <p14:modId xmlns:p14="http://schemas.microsoft.com/office/powerpoint/2010/main" val="918620629"/>
              </p:ext>
            </p:extLst>
          </p:nvPr>
        </p:nvGraphicFramePr>
        <p:xfrm>
          <a:off x="1517278" y="3512636"/>
          <a:ext cx="2399418" cy="1371600"/>
        </p:xfrm>
        <a:graphic>
          <a:graphicData uri="http://schemas.openxmlformats.org/drawingml/2006/table">
            <a:tbl>
              <a:tblPr>
                <a:tableStyleId>{284E427A-3D55-4303-BF80-6455036E1DE7}</a:tableStyleId>
              </a:tblPr>
              <a:tblGrid>
                <a:gridCol w="342774"/>
                <a:gridCol w="342774"/>
                <a:gridCol w="342774"/>
                <a:gridCol w="342774"/>
                <a:gridCol w="342774"/>
                <a:gridCol w="342774"/>
                <a:gridCol w="342774"/>
              </a:tblGrid>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sp>
        <p:nvSpPr>
          <p:cNvPr id="52" name="TextBox 51"/>
          <p:cNvSpPr txBox="1"/>
          <p:nvPr/>
        </p:nvSpPr>
        <p:spPr>
          <a:xfrm>
            <a:off x="216382" y="54376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53" name="Content Placeholder 12"/>
          <p:cNvGraphicFramePr>
            <a:graphicFrameLocks/>
          </p:cNvGraphicFramePr>
          <p:nvPr>
            <p:extLst>
              <p:ext uri="{D42A27DB-BD31-4B8C-83A1-F6EECF244321}">
                <p14:modId xmlns:p14="http://schemas.microsoft.com/office/powerpoint/2010/main" val="2451708407"/>
              </p:ext>
            </p:extLst>
          </p:nvPr>
        </p:nvGraphicFramePr>
        <p:xfrm>
          <a:off x="2374213" y="5305860"/>
          <a:ext cx="685548" cy="1371600"/>
        </p:xfrm>
        <a:graphic>
          <a:graphicData uri="http://schemas.openxmlformats.org/drawingml/2006/table">
            <a:tbl>
              <a:tblPr>
                <a:tableStyleId>{284E427A-3D55-4303-BF80-6455036E1DE7}</a:tableStyleId>
              </a:tblPr>
              <a:tblGrid>
                <a:gridCol w="342774"/>
                <a:gridCol w="342774"/>
              </a:tblGrid>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55" name="Content Placeholder 12"/>
          <p:cNvGraphicFramePr>
            <a:graphicFrameLocks/>
          </p:cNvGraphicFramePr>
          <p:nvPr>
            <p:extLst>
              <p:ext uri="{D42A27DB-BD31-4B8C-83A1-F6EECF244321}">
                <p14:modId xmlns:p14="http://schemas.microsoft.com/office/powerpoint/2010/main" val="602836852"/>
              </p:ext>
            </p:extLst>
          </p:nvPr>
        </p:nvGraphicFramePr>
        <p:xfrm>
          <a:off x="2031433" y="1773111"/>
          <a:ext cx="1371108" cy="1371600"/>
        </p:xfrm>
        <a:graphic>
          <a:graphicData uri="http://schemas.openxmlformats.org/drawingml/2006/table">
            <a:tbl>
              <a:tblPr>
                <a:tableStyleId>{284E427A-3D55-4303-BF80-6455036E1DE7}</a:tableStyleId>
              </a:tblPr>
              <a:tblGrid>
                <a:gridCol w="342777"/>
                <a:gridCol w="342777"/>
                <a:gridCol w="342777"/>
                <a:gridCol w="342777"/>
              </a:tblGrid>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56" name="TextBox 55"/>
          <p:cNvSpPr txBox="1"/>
          <p:nvPr/>
        </p:nvSpPr>
        <p:spPr>
          <a:xfrm>
            <a:off x="-221154" y="1904913"/>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sp>
        <p:nvSpPr>
          <p:cNvPr id="6" name="Curved Down Arrow 5"/>
          <p:cNvSpPr/>
          <p:nvPr/>
        </p:nvSpPr>
        <p:spPr>
          <a:xfrm>
            <a:off x="6930188" y="1214938"/>
            <a:ext cx="3934327" cy="7315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7" name="TextBox 56"/>
              <p:cNvSpPr txBox="1"/>
              <p:nvPr/>
            </p:nvSpPr>
            <p:spPr>
              <a:xfrm>
                <a:off x="10299667" y="3724231"/>
                <a:ext cx="690638" cy="609590"/>
              </a:xfrm>
              <a:prstGeom prst="rect">
                <a:avLst/>
              </a:prstGeom>
              <a:solidFill>
                <a:schemeClr val="accent3">
                  <a:lumMod val="7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sSubSup>
                    </m:oMath>
                  </m:oMathPara>
                </a14:m>
                <a:endParaRPr lang="en-US" sz="3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0299667" y="3724231"/>
                <a:ext cx="690638" cy="609590"/>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299668" y="2008299"/>
                <a:ext cx="690638" cy="609590"/>
              </a:xfrm>
              <a:prstGeom prst="rect">
                <a:avLst/>
              </a:prstGeom>
              <a:solidFill>
                <a:schemeClr val="accent2">
                  <a:lumMod val="7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sSubSup>
                    </m:oMath>
                  </m:oMathPara>
                </a14:m>
                <a:endParaRPr lang="en-US" sz="3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0299668" y="2008299"/>
                <a:ext cx="690638" cy="609590"/>
              </a:xfrm>
              <a:prstGeom prst="rect">
                <a:avLst/>
              </a:prstGeom>
              <a:blipFill rotWithShape="0">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0299668" y="5473760"/>
                <a:ext cx="690638" cy="609590"/>
              </a:xfrm>
              <a:prstGeom prst="rect">
                <a:avLst/>
              </a:prstGeom>
              <a:solidFill>
                <a:schemeClr val="tx2">
                  <a:lumMod val="75000"/>
                  <a:lumOff val="2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sSubSup>
                    </m:oMath>
                  </m:oMathPara>
                </a14:m>
                <a:endParaRPr lang="en-US" sz="36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0299668" y="5473760"/>
                <a:ext cx="690638" cy="609590"/>
              </a:xfrm>
              <a:prstGeom prst="rect">
                <a:avLst/>
              </a:prstGeom>
              <a:blipFill rotWithShape="0">
                <a:blip r:embed="rId5"/>
                <a:stretch>
                  <a:fillRect/>
                </a:stretch>
              </a:blipFill>
              <a:ln w="19050">
                <a:solidFill>
                  <a:schemeClr val="tx1"/>
                </a:solidFill>
              </a:ln>
            </p:spPr>
            <p:txBody>
              <a:bodyPr/>
              <a:lstStyle/>
              <a:p>
                <a:r>
                  <a:rPr lang="en-US">
                    <a:noFill/>
                  </a:rPr>
                  <a:t> </a:t>
                </a:r>
              </a:p>
            </p:txBody>
          </p:sp>
        </mc:Fallback>
      </mc:AlternateContent>
      <p:sp>
        <p:nvSpPr>
          <p:cNvPr id="60" name="Curved Down Arrow 59"/>
          <p:cNvSpPr/>
          <p:nvPr/>
        </p:nvSpPr>
        <p:spPr>
          <a:xfrm>
            <a:off x="6930188" y="2939229"/>
            <a:ext cx="3934327" cy="7315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urved Down Arrow 60"/>
          <p:cNvSpPr/>
          <p:nvPr/>
        </p:nvSpPr>
        <p:spPr>
          <a:xfrm>
            <a:off x="6930187" y="4692904"/>
            <a:ext cx="3934327" cy="7315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4562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animBg="1"/>
      <p:bldP spid="58" grpId="0" animBg="1"/>
      <p:bldP spid="59" grpId="0" animBg="1"/>
      <p:bldP spid="60" grpId="0" animBg="1"/>
      <p:bldP spid="6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2</a:t>
            </a:r>
            <a:endParaRPr lang="en-US" dirty="0"/>
          </a:p>
        </p:txBody>
      </p:sp>
      <p:sp>
        <p:nvSpPr>
          <p:cNvPr id="49" name="TextBox 48"/>
          <p:cNvSpPr txBox="1"/>
          <p:nvPr/>
        </p:nvSpPr>
        <p:spPr>
          <a:xfrm>
            <a:off x="-906953" y="3644438"/>
            <a:ext cx="3200399" cy="1107996"/>
          </a:xfrm>
          <a:prstGeom prst="rect">
            <a:avLst/>
          </a:prstGeom>
          <a:noFill/>
        </p:spPr>
        <p:txBody>
          <a:bodyPr wrap="square" rtlCol="0">
            <a:spAutoFit/>
          </a:bodyPr>
          <a:lstStyle/>
          <a:p>
            <a:pPr algn="ctr"/>
            <a:r>
              <a:rPr lang="en-US" sz="6600" dirty="0" smtClean="0">
                <a:solidFill>
                  <a:schemeClr val="accent3">
                    <a:lumMod val="50000"/>
                  </a:schemeClr>
                </a:solidFill>
              </a:rPr>
              <a:t>X</a:t>
            </a:r>
            <a:r>
              <a:rPr lang="en-US" sz="6600" baseline="-25000" dirty="0">
                <a:solidFill>
                  <a:schemeClr val="accent3">
                    <a:lumMod val="50000"/>
                  </a:schemeClr>
                </a:solidFill>
              </a:rPr>
              <a:t>2</a:t>
            </a:r>
          </a:p>
        </p:txBody>
      </p:sp>
      <p:graphicFrame>
        <p:nvGraphicFramePr>
          <p:cNvPr id="50" name="Content Placeholder 12"/>
          <p:cNvGraphicFramePr>
            <a:graphicFrameLocks/>
          </p:cNvGraphicFramePr>
          <p:nvPr>
            <p:extLst>
              <p:ext uri="{D42A27DB-BD31-4B8C-83A1-F6EECF244321}">
                <p14:modId xmlns:p14="http://schemas.microsoft.com/office/powerpoint/2010/main" val="918620629"/>
              </p:ext>
            </p:extLst>
          </p:nvPr>
        </p:nvGraphicFramePr>
        <p:xfrm>
          <a:off x="1517278" y="3512636"/>
          <a:ext cx="2399418" cy="1371600"/>
        </p:xfrm>
        <a:graphic>
          <a:graphicData uri="http://schemas.openxmlformats.org/drawingml/2006/table">
            <a:tbl>
              <a:tblPr>
                <a:tableStyleId>{284E427A-3D55-4303-BF80-6455036E1DE7}</a:tableStyleId>
              </a:tblPr>
              <a:tblGrid>
                <a:gridCol w="342774"/>
                <a:gridCol w="342774"/>
                <a:gridCol w="342774"/>
                <a:gridCol w="342774"/>
                <a:gridCol w="342774"/>
                <a:gridCol w="342774"/>
                <a:gridCol w="342774"/>
              </a:tblGrid>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lumMod val="75000"/>
                      </a:schemeClr>
                    </a:solidFill>
                  </a:tcPr>
                </a:tc>
              </a:tr>
            </a:tbl>
          </a:graphicData>
        </a:graphic>
      </p:graphicFrame>
      <p:sp>
        <p:nvSpPr>
          <p:cNvPr id="52" name="TextBox 51"/>
          <p:cNvSpPr txBox="1"/>
          <p:nvPr/>
        </p:nvSpPr>
        <p:spPr>
          <a:xfrm>
            <a:off x="216382" y="5437662"/>
            <a:ext cx="95372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X</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53" name="Content Placeholder 12"/>
          <p:cNvGraphicFramePr>
            <a:graphicFrameLocks/>
          </p:cNvGraphicFramePr>
          <p:nvPr>
            <p:extLst>
              <p:ext uri="{D42A27DB-BD31-4B8C-83A1-F6EECF244321}">
                <p14:modId xmlns:p14="http://schemas.microsoft.com/office/powerpoint/2010/main" val="2451708407"/>
              </p:ext>
            </p:extLst>
          </p:nvPr>
        </p:nvGraphicFramePr>
        <p:xfrm>
          <a:off x="2374213" y="5305860"/>
          <a:ext cx="685548" cy="1371600"/>
        </p:xfrm>
        <a:graphic>
          <a:graphicData uri="http://schemas.openxmlformats.org/drawingml/2006/table">
            <a:tbl>
              <a:tblPr>
                <a:tableStyleId>{284E427A-3D55-4303-BF80-6455036E1DE7}</a:tableStyleId>
              </a:tblPr>
              <a:tblGrid>
                <a:gridCol w="342774"/>
                <a:gridCol w="342774"/>
              </a:tblGrid>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55" name="Content Placeholder 12"/>
          <p:cNvGraphicFramePr>
            <a:graphicFrameLocks/>
          </p:cNvGraphicFramePr>
          <p:nvPr>
            <p:extLst>
              <p:ext uri="{D42A27DB-BD31-4B8C-83A1-F6EECF244321}">
                <p14:modId xmlns:p14="http://schemas.microsoft.com/office/powerpoint/2010/main" val="813041089"/>
              </p:ext>
            </p:extLst>
          </p:nvPr>
        </p:nvGraphicFramePr>
        <p:xfrm>
          <a:off x="2031433" y="1773111"/>
          <a:ext cx="1371108" cy="1371600"/>
        </p:xfrm>
        <a:graphic>
          <a:graphicData uri="http://schemas.openxmlformats.org/drawingml/2006/table">
            <a:tbl>
              <a:tblPr>
                <a:tableStyleId>{284E427A-3D55-4303-BF80-6455036E1DE7}</a:tableStyleId>
              </a:tblPr>
              <a:tblGrid>
                <a:gridCol w="342777"/>
                <a:gridCol w="342777"/>
                <a:gridCol w="342777"/>
                <a:gridCol w="342777"/>
              </a:tblGrid>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lumMod val="75000"/>
                      </a:schemeClr>
                    </a:solidFill>
                  </a:tcPr>
                </a:tc>
              </a:tr>
            </a:tbl>
          </a:graphicData>
        </a:graphic>
      </p:graphicFrame>
      <p:sp>
        <p:nvSpPr>
          <p:cNvPr id="56" name="TextBox 55"/>
          <p:cNvSpPr txBox="1"/>
          <p:nvPr/>
        </p:nvSpPr>
        <p:spPr>
          <a:xfrm>
            <a:off x="-221154" y="1904913"/>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X</a:t>
            </a:r>
            <a:r>
              <a:rPr lang="en-US" sz="6600" baseline="-25000" dirty="0">
                <a:solidFill>
                  <a:schemeClr val="accent2">
                    <a:lumMod val="50000"/>
                  </a:schemeClr>
                </a:solidFill>
              </a:rPr>
              <a:t>1</a:t>
            </a:r>
          </a:p>
        </p:txBody>
      </p:sp>
      <p:grpSp>
        <p:nvGrpSpPr>
          <p:cNvPr id="4" name="Group 3"/>
          <p:cNvGrpSpPr/>
          <p:nvPr/>
        </p:nvGrpSpPr>
        <p:grpSpPr>
          <a:xfrm>
            <a:off x="4374676" y="2043413"/>
            <a:ext cx="3245806" cy="830997"/>
            <a:chOff x="4374676" y="2043413"/>
            <a:chExt cx="3245806" cy="830997"/>
          </a:xfrm>
        </p:grpSpPr>
        <mc:AlternateContent xmlns:mc="http://schemas.openxmlformats.org/markup-compatibility/2006" xmlns:a14="http://schemas.microsoft.com/office/drawing/2010/main">
          <mc:Choice Requires="a14">
            <p:sp>
              <p:nvSpPr>
                <p:cNvPr id="58" name="TextBox 57"/>
                <p:cNvSpPr txBox="1"/>
                <p:nvPr/>
              </p:nvSpPr>
              <p:spPr>
                <a:xfrm>
                  <a:off x="5684957" y="2179186"/>
                  <a:ext cx="822085" cy="559449"/>
                </a:xfrm>
                <a:prstGeom prst="rect">
                  <a:avLst/>
                </a:prstGeom>
                <a:solidFill>
                  <a:schemeClr val="accent2">
                    <a:lumMod val="7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684957" y="2179186"/>
                  <a:ext cx="822085" cy="559449"/>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p:sp>
          <p:nvSpPr>
            <p:cNvPr id="3" name="TextBox 2"/>
            <p:cNvSpPr txBox="1"/>
            <p:nvPr/>
          </p:nvSpPr>
          <p:spPr>
            <a:xfrm>
              <a:off x="4374676" y="2043413"/>
              <a:ext cx="465192" cy="830997"/>
            </a:xfrm>
            <a:prstGeom prst="rect">
              <a:avLst/>
            </a:prstGeom>
            <a:noFill/>
          </p:spPr>
          <p:txBody>
            <a:bodyPr wrap="none" rtlCol="0">
              <a:spAutoFit/>
            </a:bodyPr>
            <a:lstStyle/>
            <a:p>
              <a:pPr algn="ctr"/>
              <a:r>
                <a:rPr lang="en-US" sz="4800" dirty="0" smtClean="0"/>
                <a:t>x</a:t>
              </a:r>
              <a:endParaRPr lang="en-US" sz="4800" dirty="0"/>
            </a:p>
          </p:txBody>
        </p:sp>
        <p:sp>
          <p:nvSpPr>
            <p:cNvPr id="54" name="TextBox 53"/>
            <p:cNvSpPr txBox="1"/>
            <p:nvPr/>
          </p:nvSpPr>
          <p:spPr>
            <a:xfrm>
              <a:off x="7110406" y="2043413"/>
              <a:ext cx="510076" cy="830997"/>
            </a:xfrm>
            <a:prstGeom prst="rect">
              <a:avLst/>
            </a:prstGeom>
            <a:noFill/>
          </p:spPr>
          <p:txBody>
            <a:bodyPr wrap="none" rtlCol="0">
              <a:spAutoFit/>
            </a:bodyPr>
            <a:lstStyle/>
            <a:p>
              <a:pPr algn="ctr"/>
              <a:r>
                <a:rPr lang="en-US" sz="4800" dirty="0"/>
                <a:t>=</a:t>
              </a:r>
            </a:p>
          </p:txBody>
        </p:sp>
      </p:grpSp>
      <p:grpSp>
        <p:nvGrpSpPr>
          <p:cNvPr id="5" name="Group 4"/>
          <p:cNvGrpSpPr/>
          <p:nvPr/>
        </p:nvGrpSpPr>
        <p:grpSpPr>
          <a:xfrm>
            <a:off x="4374676" y="3782937"/>
            <a:ext cx="3245806" cy="830997"/>
            <a:chOff x="4374676" y="3782937"/>
            <a:chExt cx="3245806" cy="830997"/>
          </a:xfrm>
        </p:grpSpPr>
        <mc:AlternateContent xmlns:mc="http://schemas.openxmlformats.org/markup-compatibility/2006" xmlns:a14="http://schemas.microsoft.com/office/drawing/2010/main">
          <mc:Choice Requires="a14">
            <p:sp>
              <p:nvSpPr>
                <p:cNvPr id="57" name="TextBox 56"/>
                <p:cNvSpPr txBox="1"/>
                <p:nvPr/>
              </p:nvSpPr>
              <p:spPr>
                <a:xfrm>
                  <a:off x="5684957" y="3918710"/>
                  <a:ext cx="822085" cy="559449"/>
                </a:xfrm>
                <a:prstGeom prst="rect">
                  <a:avLst/>
                </a:prstGeom>
                <a:solidFill>
                  <a:schemeClr val="accent3">
                    <a:lumMod val="7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684957" y="3918710"/>
                  <a:ext cx="822085" cy="559449"/>
                </a:xfrm>
                <a:prstGeom prst="rect">
                  <a:avLst/>
                </a:prstGeom>
                <a:blipFill rotWithShape="0">
                  <a:blip r:embed="rId4"/>
                  <a:stretch>
                    <a:fillRect/>
                  </a:stretch>
                </a:blipFill>
                <a:ln w="19050">
                  <a:solidFill>
                    <a:schemeClr val="tx1"/>
                  </a:solidFill>
                </a:ln>
              </p:spPr>
              <p:txBody>
                <a:bodyPr/>
                <a:lstStyle/>
                <a:p>
                  <a:r>
                    <a:rPr lang="en-US">
                      <a:noFill/>
                    </a:rPr>
                    <a:t> </a:t>
                  </a:r>
                </a:p>
              </p:txBody>
            </p:sp>
          </mc:Fallback>
        </mc:AlternateContent>
        <p:sp>
          <p:nvSpPr>
            <p:cNvPr id="48" name="TextBox 47"/>
            <p:cNvSpPr txBox="1"/>
            <p:nvPr/>
          </p:nvSpPr>
          <p:spPr>
            <a:xfrm>
              <a:off x="4374676" y="3782937"/>
              <a:ext cx="465192" cy="830997"/>
            </a:xfrm>
            <a:prstGeom prst="rect">
              <a:avLst/>
            </a:prstGeom>
            <a:noFill/>
          </p:spPr>
          <p:txBody>
            <a:bodyPr wrap="none" rtlCol="0">
              <a:spAutoFit/>
            </a:bodyPr>
            <a:lstStyle/>
            <a:p>
              <a:pPr algn="ctr"/>
              <a:r>
                <a:rPr lang="en-US" sz="4800" dirty="0" smtClean="0"/>
                <a:t>x</a:t>
              </a:r>
              <a:endParaRPr lang="en-US" sz="4800" dirty="0"/>
            </a:p>
          </p:txBody>
        </p:sp>
        <p:sp>
          <p:nvSpPr>
            <p:cNvPr id="62" name="TextBox 61"/>
            <p:cNvSpPr txBox="1"/>
            <p:nvPr/>
          </p:nvSpPr>
          <p:spPr>
            <a:xfrm>
              <a:off x="7110406" y="3782937"/>
              <a:ext cx="510076" cy="830997"/>
            </a:xfrm>
            <a:prstGeom prst="rect">
              <a:avLst/>
            </a:prstGeom>
            <a:noFill/>
          </p:spPr>
          <p:txBody>
            <a:bodyPr wrap="none" rtlCol="0">
              <a:spAutoFit/>
            </a:bodyPr>
            <a:lstStyle/>
            <a:p>
              <a:pPr algn="ctr"/>
              <a:r>
                <a:rPr lang="en-US" sz="4800" dirty="0"/>
                <a:t>=</a:t>
              </a:r>
            </a:p>
          </p:txBody>
        </p:sp>
      </p:grpSp>
      <p:grpSp>
        <p:nvGrpSpPr>
          <p:cNvPr id="6" name="Group 5"/>
          <p:cNvGrpSpPr/>
          <p:nvPr/>
        </p:nvGrpSpPr>
        <p:grpSpPr>
          <a:xfrm>
            <a:off x="4374676" y="5576161"/>
            <a:ext cx="3245806" cy="830997"/>
            <a:chOff x="4374676" y="5576161"/>
            <a:chExt cx="3245806" cy="830997"/>
          </a:xfrm>
        </p:grpSpPr>
        <mc:AlternateContent xmlns:mc="http://schemas.openxmlformats.org/markup-compatibility/2006" xmlns:a14="http://schemas.microsoft.com/office/drawing/2010/main">
          <mc:Choice Requires="a14">
            <p:sp>
              <p:nvSpPr>
                <p:cNvPr id="59" name="TextBox 58"/>
                <p:cNvSpPr txBox="1"/>
                <p:nvPr/>
              </p:nvSpPr>
              <p:spPr>
                <a:xfrm>
                  <a:off x="5684957" y="5711934"/>
                  <a:ext cx="822085" cy="559449"/>
                </a:xfrm>
                <a:prstGeom prst="rect">
                  <a:avLst/>
                </a:prstGeom>
                <a:solidFill>
                  <a:schemeClr val="tx2">
                    <a:lumMod val="75000"/>
                    <a:lumOff val="25000"/>
                  </a:schemeClr>
                </a:solidFill>
                <a:ln w="19050">
                  <a:solidFill>
                    <a:schemeClr val="tx1"/>
                  </a:solidFill>
                </a:ln>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sSubSup>
                          <m:sSubSupPr>
                            <m:ctrlPr>
                              <a:rPr lang="en-US" sz="3600" i="1" smtClean="0">
                                <a:latin typeface="Cambria Math" panose="02040503050406030204" pitchFamily="18" charset="0"/>
                              </a:rPr>
                            </m:ctrlPr>
                          </m:sSubSupPr>
                          <m:e>
                            <m:r>
                              <a:rPr lang="en-US" sz="3600" i="1" smtClean="0">
                                <a:latin typeface="Cambria Math" panose="02040503050406030204" pitchFamily="18" charset="0"/>
                                <a:ea typeface="Cambria Math" panose="02040503050406030204" pitchFamily="18" charset="0"/>
                              </a:rPr>
                              <m:t>𝛾</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−1</m:t>
                            </m:r>
                          </m:sup>
                        </m:sSubSup>
                      </m:oMath>
                    </m:oMathPara>
                  </a14:m>
                  <a:endParaRPr lang="en-US" sz="36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684957" y="5711934"/>
                  <a:ext cx="822085" cy="559449"/>
                </a:xfrm>
                <a:prstGeom prst="rect">
                  <a:avLst/>
                </a:prstGeom>
                <a:blipFill rotWithShape="0">
                  <a:blip r:embed="rId5"/>
                  <a:stretch>
                    <a:fillRect/>
                  </a:stretch>
                </a:blipFill>
                <a:ln w="19050">
                  <a:solidFill>
                    <a:schemeClr val="tx1"/>
                  </a:solidFill>
                </a:ln>
              </p:spPr>
              <p:txBody>
                <a:bodyPr/>
                <a:lstStyle/>
                <a:p>
                  <a:r>
                    <a:rPr lang="en-US">
                      <a:noFill/>
                    </a:rPr>
                    <a:t> </a:t>
                  </a:r>
                </a:p>
              </p:txBody>
            </p:sp>
          </mc:Fallback>
        </mc:AlternateContent>
        <p:sp>
          <p:nvSpPr>
            <p:cNvPr id="51" name="TextBox 50"/>
            <p:cNvSpPr txBox="1"/>
            <p:nvPr/>
          </p:nvSpPr>
          <p:spPr>
            <a:xfrm>
              <a:off x="4374676" y="5576161"/>
              <a:ext cx="465192" cy="830997"/>
            </a:xfrm>
            <a:prstGeom prst="rect">
              <a:avLst/>
            </a:prstGeom>
            <a:noFill/>
          </p:spPr>
          <p:txBody>
            <a:bodyPr wrap="none" rtlCol="0">
              <a:spAutoFit/>
            </a:bodyPr>
            <a:lstStyle/>
            <a:p>
              <a:pPr algn="ctr"/>
              <a:r>
                <a:rPr lang="en-US" sz="4800" dirty="0" smtClean="0"/>
                <a:t>x</a:t>
              </a:r>
              <a:endParaRPr lang="en-US" sz="4800" dirty="0"/>
            </a:p>
          </p:txBody>
        </p:sp>
        <p:sp>
          <p:nvSpPr>
            <p:cNvPr id="63" name="TextBox 62"/>
            <p:cNvSpPr txBox="1"/>
            <p:nvPr/>
          </p:nvSpPr>
          <p:spPr>
            <a:xfrm>
              <a:off x="7110406" y="5576161"/>
              <a:ext cx="510076" cy="830997"/>
            </a:xfrm>
            <a:prstGeom prst="rect">
              <a:avLst/>
            </a:prstGeom>
            <a:noFill/>
          </p:spPr>
          <p:txBody>
            <a:bodyPr wrap="none" rtlCol="0">
              <a:spAutoFit/>
            </a:bodyPr>
            <a:lstStyle/>
            <a:p>
              <a:pPr algn="ctr"/>
              <a:r>
                <a:rPr lang="en-US" sz="4800" dirty="0"/>
                <a:t>=</a:t>
              </a:r>
            </a:p>
          </p:txBody>
        </p:sp>
      </p:grpSp>
      <p:grpSp>
        <p:nvGrpSpPr>
          <p:cNvPr id="8" name="Group 7"/>
          <p:cNvGrpSpPr/>
          <p:nvPr/>
        </p:nvGrpSpPr>
        <p:grpSpPr>
          <a:xfrm>
            <a:off x="7985719" y="3513094"/>
            <a:ext cx="4892081" cy="1371600"/>
            <a:chOff x="7985719" y="3513094"/>
            <a:chExt cx="4892081" cy="1371600"/>
          </a:xfrm>
        </p:grpSpPr>
        <p:graphicFrame>
          <p:nvGraphicFramePr>
            <p:cNvPr id="64" name="Content Placeholder 12"/>
            <p:cNvGraphicFramePr>
              <a:graphicFrameLocks/>
            </p:cNvGraphicFramePr>
            <p:nvPr>
              <p:extLst>
                <p:ext uri="{D42A27DB-BD31-4B8C-83A1-F6EECF244321}">
                  <p14:modId xmlns:p14="http://schemas.microsoft.com/office/powerpoint/2010/main" val="401566565"/>
                </p:ext>
              </p:extLst>
            </p:nvPr>
          </p:nvGraphicFramePr>
          <p:xfrm>
            <a:off x="7985719" y="3513094"/>
            <a:ext cx="2399418" cy="1371600"/>
          </p:xfrm>
          <a:graphic>
            <a:graphicData uri="http://schemas.openxmlformats.org/drawingml/2006/table">
              <a:tbl>
                <a:tblPr>
                  <a:tableStyleId>{284E427A-3D55-4303-BF80-6455036E1DE7}</a:tableStyleId>
                </a:tblPr>
                <a:tblGrid>
                  <a:gridCol w="342774"/>
                  <a:gridCol w="342774"/>
                  <a:gridCol w="342774"/>
                  <a:gridCol w="342774"/>
                  <a:gridCol w="342774"/>
                  <a:gridCol w="342774"/>
                  <a:gridCol w="342774"/>
                </a:tblGrid>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67" name="TextBox 66"/>
            <p:cNvSpPr txBox="1"/>
            <p:nvPr/>
          </p:nvSpPr>
          <p:spPr>
            <a:xfrm>
              <a:off x="9677401" y="3644351"/>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grpSp>
      <p:grpSp>
        <p:nvGrpSpPr>
          <p:cNvPr id="9" name="Group 8"/>
          <p:cNvGrpSpPr/>
          <p:nvPr/>
        </p:nvGrpSpPr>
        <p:grpSpPr>
          <a:xfrm>
            <a:off x="8842654" y="5306318"/>
            <a:ext cx="2911811" cy="1371600"/>
            <a:chOff x="8842654" y="5306318"/>
            <a:chExt cx="2911811" cy="1371600"/>
          </a:xfrm>
        </p:grpSpPr>
        <p:graphicFrame>
          <p:nvGraphicFramePr>
            <p:cNvPr id="65" name="Content Placeholder 12"/>
            <p:cNvGraphicFramePr>
              <a:graphicFrameLocks/>
            </p:cNvGraphicFramePr>
            <p:nvPr>
              <p:extLst>
                <p:ext uri="{D42A27DB-BD31-4B8C-83A1-F6EECF244321}">
                  <p14:modId xmlns:p14="http://schemas.microsoft.com/office/powerpoint/2010/main" val="1615657166"/>
                </p:ext>
              </p:extLst>
            </p:nvPr>
          </p:nvGraphicFramePr>
          <p:xfrm>
            <a:off x="8842654" y="5306318"/>
            <a:ext cx="685548" cy="1371600"/>
          </p:xfrm>
          <a:graphic>
            <a:graphicData uri="http://schemas.openxmlformats.org/drawingml/2006/table">
              <a:tbl>
                <a:tblPr>
                  <a:tableStyleId>{284E427A-3D55-4303-BF80-6455036E1DE7}</a:tableStyleId>
                </a:tblPr>
                <a:tblGrid>
                  <a:gridCol w="342774"/>
                  <a:gridCol w="342774"/>
                </a:tblGrid>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274320">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43583" marR="43583" marT="21788" marB="21788">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sp>
          <p:nvSpPr>
            <p:cNvPr id="68" name="TextBox 67"/>
            <p:cNvSpPr txBox="1"/>
            <p:nvPr/>
          </p:nvSpPr>
          <p:spPr>
            <a:xfrm>
              <a:off x="10800736" y="5437575"/>
              <a:ext cx="953729" cy="1107996"/>
            </a:xfrm>
            <a:prstGeom prst="rect">
              <a:avLst/>
            </a:prstGeom>
            <a:noFill/>
          </p:spPr>
          <p:txBody>
            <a:bodyPr wrap="square" rtlCol="0">
              <a:spAutoFit/>
            </a:bodyPr>
            <a:lstStyle/>
            <a:p>
              <a:pPr algn="ctr"/>
              <a:r>
                <a:rPr lang="en-US" sz="6600" dirty="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pSp>
      <p:grpSp>
        <p:nvGrpSpPr>
          <p:cNvPr id="7" name="Group 6"/>
          <p:cNvGrpSpPr/>
          <p:nvPr/>
        </p:nvGrpSpPr>
        <p:grpSpPr>
          <a:xfrm>
            <a:off x="8499874" y="1773569"/>
            <a:ext cx="3692126" cy="1371600"/>
            <a:chOff x="8499874" y="1773569"/>
            <a:chExt cx="3692126" cy="1371600"/>
          </a:xfrm>
        </p:grpSpPr>
        <p:graphicFrame>
          <p:nvGraphicFramePr>
            <p:cNvPr id="66" name="Content Placeholder 12"/>
            <p:cNvGraphicFramePr>
              <a:graphicFrameLocks/>
            </p:cNvGraphicFramePr>
            <p:nvPr>
              <p:extLst>
                <p:ext uri="{D42A27DB-BD31-4B8C-83A1-F6EECF244321}">
                  <p14:modId xmlns:p14="http://schemas.microsoft.com/office/powerpoint/2010/main" val="823258485"/>
                </p:ext>
              </p:extLst>
            </p:nvPr>
          </p:nvGraphicFramePr>
          <p:xfrm>
            <a:off x="8499874" y="1773569"/>
            <a:ext cx="1371108" cy="1371600"/>
          </p:xfrm>
          <a:graphic>
            <a:graphicData uri="http://schemas.openxmlformats.org/drawingml/2006/table">
              <a:tbl>
                <a:tblPr>
                  <a:tableStyleId>{284E427A-3D55-4303-BF80-6455036E1DE7}</a:tableStyleId>
                </a:tblPr>
                <a:tblGrid>
                  <a:gridCol w="342777"/>
                  <a:gridCol w="342777"/>
                  <a:gridCol w="342777"/>
                  <a:gridCol w="342777"/>
                </a:tblGrid>
                <a:tr h="274320">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274320">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200" b="0" dirty="0"/>
                      </a:p>
                    </a:txBody>
                    <a:tcPr marL="43579" marR="43579" marT="21791" marB="2179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69" name="TextBox 68"/>
            <p:cNvSpPr txBox="1"/>
            <p:nvPr/>
          </p:nvSpPr>
          <p:spPr>
            <a:xfrm>
              <a:off x="10363200" y="1904826"/>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pSp>
    </p:spTree>
    <p:extLst>
      <p:ext uri="{BB962C8B-B14F-4D97-AF65-F5344CB8AC3E}">
        <p14:creationId xmlns:p14="http://schemas.microsoft.com/office/powerpoint/2010/main" val="264593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3</a:t>
            </a:r>
            <a:endParaRPr lang="en-US" dirty="0"/>
          </a:p>
        </p:txBody>
      </p:sp>
      <p:grpSp>
        <p:nvGrpSpPr>
          <p:cNvPr id="10" name="Group 9"/>
          <p:cNvGrpSpPr/>
          <p:nvPr/>
        </p:nvGrpSpPr>
        <p:grpSpPr>
          <a:xfrm>
            <a:off x="4873176" y="2454435"/>
            <a:ext cx="3200400" cy="3031979"/>
            <a:chOff x="4663056" y="2050962"/>
            <a:chExt cx="3200400" cy="3031979"/>
          </a:xfrm>
        </p:grpSpPr>
        <p:sp>
          <p:nvSpPr>
            <p:cNvPr id="11" name="TextBox 10"/>
            <p:cNvSpPr txBox="1"/>
            <p:nvPr/>
          </p:nvSpPr>
          <p:spPr>
            <a:xfrm>
              <a:off x="4663057" y="2050962"/>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graphicFrame>
          <p:nvGraphicFramePr>
            <p:cNvPr id="12" name="Content Placeholder 12"/>
            <p:cNvGraphicFramePr>
              <a:graphicFrameLocks/>
            </p:cNvGraphicFramePr>
            <p:nvPr>
              <p:extLst>
                <p:ext uri="{D42A27DB-BD31-4B8C-83A1-F6EECF244321}">
                  <p14:modId xmlns:p14="http://schemas.microsoft.com/office/powerpoint/2010/main" val="3865252064"/>
                </p:ext>
              </p:extLst>
            </p:nvPr>
          </p:nvGraphicFramePr>
          <p:xfrm>
            <a:off x="4663056" y="3253476"/>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pSp>
      <p:grpSp>
        <p:nvGrpSpPr>
          <p:cNvPr id="13" name="Group 12"/>
          <p:cNvGrpSpPr/>
          <p:nvPr/>
        </p:nvGrpSpPr>
        <p:grpSpPr>
          <a:xfrm>
            <a:off x="9737291" y="2454435"/>
            <a:ext cx="953729" cy="3031979"/>
            <a:chOff x="8236565" y="2050962"/>
            <a:chExt cx="953729" cy="3031979"/>
          </a:xfrm>
        </p:grpSpPr>
        <p:sp>
          <p:nvSpPr>
            <p:cNvPr id="14" name="TextBox 13"/>
            <p:cNvSpPr txBox="1"/>
            <p:nvPr/>
          </p:nvSpPr>
          <p:spPr>
            <a:xfrm>
              <a:off x="8236565" y="2050962"/>
              <a:ext cx="953729" cy="1107996"/>
            </a:xfrm>
            <a:prstGeom prst="rect">
              <a:avLst/>
            </a:prstGeom>
            <a:noFill/>
          </p:spPr>
          <p:txBody>
            <a:bodyPr wrap="square" rtlCol="0">
              <a:spAutoFit/>
            </a:bodyPr>
            <a:lstStyle/>
            <a:p>
              <a:pPr algn="ctr"/>
              <a:r>
                <a:rPr lang="en-US" sz="6600" dirty="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3300416627"/>
                </p:ext>
              </p:extLst>
            </p:nvPr>
          </p:nvGraphicFramePr>
          <p:xfrm>
            <a:off x="8236566" y="3253476"/>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pSp>
      <p:grpSp>
        <p:nvGrpSpPr>
          <p:cNvPr id="16" name="Group 15"/>
          <p:cNvGrpSpPr/>
          <p:nvPr/>
        </p:nvGrpSpPr>
        <p:grpSpPr>
          <a:xfrm>
            <a:off x="1549103" y="2454435"/>
            <a:ext cx="1828800" cy="3031979"/>
            <a:chOff x="2526890" y="2050962"/>
            <a:chExt cx="1828800" cy="3031979"/>
          </a:xfrm>
        </p:grpSpPr>
        <p:graphicFrame>
          <p:nvGraphicFramePr>
            <p:cNvPr id="17" name="Content Placeholder 12"/>
            <p:cNvGraphicFramePr>
              <a:graphicFrameLocks/>
            </p:cNvGraphicFramePr>
            <p:nvPr>
              <p:extLst>
                <p:ext uri="{D42A27DB-BD31-4B8C-83A1-F6EECF244321}">
                  <p14:modId xmlns:p14="http://schemas.microsoft.com/office/powerpoint/2010/main" val="1880188028"/>
                </p:ext>
              </p:extLst>
            </p:nvPr>
          </p:nvGraphicFramePr>
          <p:xfrm>
            <a:off x="2526890" y="3253476"/>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18" name="TextBox 17"/>
            <p:cNvSpPr txBox="1"/>
            <p:nvPr/>
          </p:nvSpPr>
          <p:spPr>
            <a:xfrm>
              <a:off x="2526890" y="2050962"/>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pSp>
    </p:spTree>
    <p:extLst>
      <p:ext uri="{BB962C8B-B14F-4D97-AF65-F5344CB8AC3E}">
        <p14:creationId xmlns:p14="http://schemas.microsoft.com/office/powerpoint/2010/main" val="310235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00371 L 0.12162 -0.00024 " pathEditMode="relative" rAng="0" ptsTypes="AA">
                                      <p:cBhvr>
                                        <p:cTn id="6" dur="2000" fill="hold"/>
                                        <p:tgtEl>
                                          <p:spTgt spid="16"/>
                                        </p:tgtEl>
                                        <p:attrNameLst>
                                          <p:attrName>ppt_x</p:attrName>
                                          <p:attrName>ppt_y</p:attrName>
                                        </p:attrNameLst>
                                      </p:cBhvr>
                                      <p:rCtr x="6081" y="162"/>
                                    </p:animMotion>
                                  </p:childTnLst>
                                </p:cTn>
                              </p:par>
                              <p:par>
                                <p:cTn id="7" presetID="42" presetClass="path" presetSubtype="0" accel="50000" decel="50000" fill="hold" nodeType="withEffect">
                                  <p:stCondLst>
                                    <p:cond delay="0"/>
                                  </p:stCondLst>
                                  <p:childTnLst>
                                    <p:animMotion origin="layout" path="M -0.00312 0.00185 L -0.13633 4.81481E-6 " pathEditMode="relative" rAng="0" ptsTypes="AA">
                                      <p:cBhvr>
                                        <p:cTn id="8" dur="2000" fill="hold"/>
                                        <p:tgtEl>
                                          <p:spTgt spid="13"/>
                                        </p:tgtEl>
                                        <p:attrNameLst>
                                          <p:attrName>ppt_x</p:attrName>
                                          <p:attrName>ppt_y</p:attrName>
                                        </p:attrNameLst>
                                      </p:cBhvr>
                                      <p:rCtr x="-6667"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Data sets are getting large and more diverse</a:t>
            </a:r>
            <a:endParaRPr lang="en-US" sz="4400" dirty="0"/>
          </a:p>
        </p:txBody>
      </p:sp>
      <p:grpSp>
        <p:nvGrpSpPr>
          <p:cNvPr id="13" name="Group 12"/>
          <p:cNvGrpSpPr/>
          <p:nvPr/>
        </p:nvGrpSpPr>
        <p:grpSpPr>
          <a:xfrm>
            <a:off x="7825494" y="3195772"/>
            <a:ext cx="4186412" cy="3399387"/>
            <a:chOff x="342348" y="2943496"/>
            <a:chExt cx="4186412" cy="3399387"/>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48" y="2943496"/>
              <a:ext cx="4186412" cy="2352947"/>
            </a:xfrm>
            <a:prstGeom prst="rect">
              <a:avLst/>
            </a:prstGeom>
          </p:spPr>
        </p:pic>
        <p:sp>
          <p:nvSpPr>
            <p:cNvPr id="15" name="TextBox 14"/>
            <p:cNvSpPr txBox="1"/>
            <p:nvPr/>
          </p:nvSpPr>
          <p:spPr>
            <a:xfrm>
              <a:off x="1879953" y="5819663"/>
              <a:ext cx="1111203" cy="523220"/>
            </a:xfrm>
            <a:prstGeom prst="rect">
              <a:avLst/>
            </a:prstGeom>
            <a:noFill/>
          </p:spPr>
          <p:txBody>
            <a:bodyPr wrap="none" rtlCol="0">
              <a:spAutoFit/>
            </a:bodyPr>
            <a:lstStyle/>
            <a:p>
              <a:pPr algn="ctr"/>
              <a:r>
                <a:rPr lang="en-US" sz="2800" b="1" dirty="0" smtClean="0"/>
                <a:t>Genes</a:t>
              </a:r>
              <a:endParaRPr lang="en-US" sz="2800" b="1" dirty="0"/>
            </a:p>
          </p:txBody>
        </p:sp>
      </p:grpSp>
      <p:grpSp>
        <p:nvGrpSpPr>
          <p:cNvPr id="22" name="Group 21"/>
          <p:cNvGrpSpPr/>
          <p:nvPr/>
        </p:nvGrpSpPr>
        <p:grpSpPr>
          <a:xfrm>
            <a:off x="3891546" y="3195169"/>
            <a:ext cx="3552527" cy="3399990"/>
            <a:chOff x="4842536" y="2942893"/>
            <a:chExt cx="3552527" cy="3399990"/>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536" y="2942893"/>
              <a:ext cx="3552527" cy="2353549"/>
            </a:xfrm>
            <a:prstGeom prst="rect">
              <a:avLst/>
            </a:prstGeom>
          </p:spPr>
        </p:pic>
        <p:sp>
          <p:nvSpPr>
            <p:cNvPr id="24" name="TextBox 23"/>
            <p:cNvSpPr txBox="1"/>
            <p:nvPr/>
          </p:nvSpPr>
          <p:spPr>
            <a:xfrm>
              <a:off x="6064737" y="5819663"/>
              <a:ext cx="1108125" cy="523220"/>
            </a:xfrm>
            <a:prstGeom prst="rect">
              <a:avLst/>
            </a:prstGeom>
            <a:noFill/>
          </p:spPr>
          <p:txBody>
            <a:bodyPr wrap="none" rtlCol="0">
              <a:spAutoFit/>
            </a:bodyPr>
            <a:lstStyle/>
            <a:p>
              <a:pPr algn="ctr"/>
              <a:r>
                <a:rPr lang="en-US" sz="2800" b="1" dirty="0" smtClean="0"/>
                <a:t>Brains</a:t>
              </a:r>
              <a:endParaRPr lang="en-US" sz="2800" b="1" dirty="0"/>
            </a:p>
          </p:txBody>
        </p:sp>
      </p:grpSp>
      <p:grpSp>
        <p:nvGrpSpPr>
          <p:cNvPr id="25" name="Group 24"/>
          <p:cNvGrpSpPr/>
          <p:nvPr/>
        </p:nvGrpSpPr>
        <p:grpSpPr>
          <a:xfrm>
            <a:off x="609600" y="2072360"/>
            <a:ext cx="2900526" cy="4522799"/>
            <a:chOff x="8943414" y="1820084"/>
            <a:chExt cx="2900526" cy="4522799"/>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3414" y="1820084"/>
              <a:ext cx="2900526" cy="4101671"/>
            </a:xfrm>
            <a:prstGeom prst="rect">
              <a:avLst/>
            </a:prstGeom>
          </p:spPr>
        </p:pic>
        <p:sp>
          <p:nvSpPr>
            <p:cNvPr id="27" name="TextBox 26"/>
            <p:cNvSpPr txBox="1"/>
            <p:nvPr/>
          </p:nvSpPr>
          <p:spPr>
            <a:xfrm>
              <a:off x="9637829" y="5819663"/>
              <a:ext cx="1511696" cy="523220"/>
            </a:xfrm>
            <a:prstGeom prst="rect">
              <a:avLst/>
            </a:prstGeom>
            <a:noFill/>
          </p:spPr>
          <p:txBody>
            <a:bodyPr wrap="none" rtlCol="0">
              <a:spAutoFit/>
            </a:bodyPr>
            <a:lstStyle/>
            <a:p>
              <a:pPr algn="ctr"/>
              <a:r>
                <a:rPr lang="en-US" sz="2800" b="1" dirty="0" smtClean="0"/>
                <a:t>Behavior</a:t>
              </a:r>
              <a:endParaRPr lang="en-US" sz="2800" b="1" dirty="0"/>
            </a:p>
          </p:txBody>
        </p:sp>
      </p:grpSp>
    </p:spTree>
    <p:extLst>
      <p:ext uri="{BB962C8B-B14F-4D97-AF65-F5344CB8AC3E}">
        <p14:creationId xmlns:p14="http://schemas.microsoft.com/office/powerpoint/2010/main" val="704553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3</a:t>
            </a:r>
            <a:endParaRPr lang="en-US" dirty="0"/>
          </a:p>
        </p:txBody>
      </p:sp>
      <p:grpSp>
        <p:nvGrpSpPr>
          <p:cNvPr id="3" name="Group 2"/>
          <p:cNvGrpSpPr/>
          <p:nvPr/>
        </p:nvGrpSpPr>
        <p:grpSpPr>
          <a:xfrm>
            <a:off x="604698" y="3241945"/>
            <a:ext cx="5938271" cy="1829465"/>
            <a:chOff x="1446346" y="6069380"/>
            <a:chExt cx="5938271" cy="1829465"/>
          </a:xfrm>
        </p:grpSpPr>
        <p:graphicFrame>
          <p:nvGraphicFramePr>
            <p:cNvPr id="46" name="Content Placeholder 12"/>
            <p:cNvGraphicFramePr>
              <a:graphicFrameLocks/>
            </p:cNvGraphicFramePr>
            <p:nvPr>
              <p:extLst>
                <p:ext uri="{D42A27DB-BD31-4B8C-83A1-F6EECF244321}">
                  <p14:modId xmlns:p14="http://schemas.microsoft.com/office/powerpoint/2010/main" val="3355735708"/>
                </p:ext>
              </p:extLst>
            </p:nvPr>
          </p:nvGraphicFramePr>
          <p:xfrm>
            <a:off x="3278500" y="606938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49" name="Content Placeholder 12"/>
            <p:cNvGraphicFramePr>
              <a:graphicFrameLocks/>
            </p:cNvGraphicFramePr>
            <p:nvPr>
              <p:extLst>
                <p:ext uri="{D42A27DB-BD31-4B8C-83A1-F6EECF244321}">
                  <p14:modId xmlns:p14="http://schemas.microsoft.com/office/powerpoint/2010/main" val="2999894535"/>
                </p:ext>
              </p:extLst>
            </p:nvPr>
          </p:nvGraphicFramePr>
          <p:xfrm>
            <a:off x="6470217" y="606938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51" name="Content Placeholder 12"/>
            <p:cNvGraphicFramePr>
              <a:graphicFrameLocks/>
            </p:cNvGraphicFramePr>
            <p:nvPr>
              <p:extLst>
                <p:ext uri="{D42A27DB-BD31-4B8C-83A1-F6EECF244321}">
                  <p14:modId xmlns:p14="http://schemas.microsoft.com/office/powerpoint/2010/main" val="381696600"/>
                </p:ext>
              </p:extLst>
            </p:nvPr>
          </p:nvGraphicFramePr>
          <p:xfrm>
            <a:off x="1446346" y="6069380"/>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pSp>
      <p:sp>
        <p:nvSpPr>
          <p:cNvPr id="4" name="TextBox 3"/>
          <p:cNvSpPr txBox="1"/>
          <p:nvPr/>
        </p:nvSpPr>
        <p:spPr>
          <a:xfrm>
            <a:off x="604698" y="2406309"/>
            <a:ext cx="5938271" cy="707886"/>
          </a:xfrm>
          <a:prstGeom prst="rect">
            <a:avLst/>
          </a:prstGeom>
          <a:noFill/>
        </p:spPr>
        <p:txBody>
          <a:bodyPr wrap="square" rtlCol="0">
            <a:spAutoFit/>
          </a:bodyPr>
          <a:lstStyle/>
          <a:p>
            <a:pPr algn="ctr"/>
            <a:r>
              <a:rPr lang="en-US" sz="4000" dirty="0" smtClean="0"/>
              <a:t>Compromise Table</a:t>
            </a:r>
            <a:endParaRPr lang="en-US" sz="4000" dirty="0"/>
          </a:p>
        </p:txBody>
      </p:sp>
    </p:spTree>
    <p:extLst>
      <p:ext uri="{BB962C8B-B14F-4D97-AF65-F5344CB8AC3E}">
        <p14:creationId xmlns:p14="http://schemas.microsoft.com/office/powerpoint/2010/main" val="1405148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Factor Analysis – Step 4</a:t>
            </a:r>
            <a:endParaRPr lang="en-US" dirty="0"/>
          </a:p>
        </p:txBody>
      </p:sp>
      <p:grpSp>
        <p:nvGrpSpPr>
          <p:cNvPr id="20" name="Group 19"/>
          <p:cNvGrpSpPr/>
          <p:nvPr/>
        </p:nvGrpSpPr>
        <p:grpSpPr>
          <a:xfrm>
            <a:off x="6700813" y="3665197"/>
            <a:ext cx="1317344" cy="491481"/>
            <a:chOff x="6832670" y="3701026"/>
            <a:chExt cx="1317344" cy="491481"/>
          </a:xfrm>
        </p:grpSpPr>
        <p:cxnSp>
          <p:nvCxnSpPr>
            <p:cNvPr id="23" name="Straight Arrow Connector 22"/>
            <p:cNvCxnSpPr/>
            <p:nvPr/>
          </p:nvCxnSpPr>
          <p:spPr>
            <a:xfrm>
              <a:off x="6832670" y="4192507"/>
              <a:ext cx="1317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2369" y="3701026"/>
              <a:ext cx="697627" cy="461665"/>
            </a:xfrm>
            <a:prstGeom prst="rect">
              <a:avLst/>
            </a:prstGeom>
            <a:noFill/>
          </p:spPr>
          <p:txBody>
            <a:bodyPr wrap="none" rtlCol="0">
              <a:spAutoFit/>
            </a:bodyPr>
            <a:lstStyle/>
            <a:p>
              <a:r>
                <a:rPr lang="en-US" sz="2400" b="1" dirty="0" smtClean="0"/>
                <a:t>PCA</a:t>
              </a:r>
              <a:endParaRPr lang="en-US" sz="2400" b="1" dirty="0"/>
            </a:p>
          </p:txBody>
        </p:sp>
      </p:grpSp>
      <p:grpSp>
        <p:nvGrpSpPr>
          <p:cNvPr id="26" name="Group 25"/>
          <p:cNvGrpSpPr/>
          <p:nvPr/>
        </p:nvGrpSpPr>
        <p:grpSpPr>
          <a:xfrm>
            <a:off x="8684865" y="2778269"/>
            <a:ext cx="3001341" cy="3066532"/>
            <a:chOff x="8908865" y="2804822"/>
            <a:chExt cx="3001341" cy="3066532"/>
          </a:xfrm>
        </p:grpSpPr>
        <p:cxnSp>
          <p:nvCxnSpPr>
            <p:cNvPr id="27" name="Straight Connector 26"/>
            <p:cNvCxnSpPr/>
            <p:nvPr/>
          </p:nvCxnSpPr>
          <p:spPr>
            <a:xfrm>
              <a:off x="10280465" y="2804822"/>
              <a:ext cx="0" cy="274320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08865" y="4185127"/>
              <a:ext cx="2743200" cy="0"/>
            </a:xfrm>
            <a:prstGeom prst="line">
              <a:avLst/>
            </a:prstGeom>
            <a:ln w="3810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608520" y="4007841"/>
              <a:ext cx="301686" cy="369332"/>
            </a:xfrm>
            <a:prstGeom prst="rect">
              <a:avLst/>
            </a:prstGeom>
            <a:noFill/>
          </p:spPr>
          <p:txBody>
            <a:bodyPr wrap="none" rtlCol="0">
              <a:spAutoFit/>
            </a:bodyPr>
            <a:lstStyle/>
            <a:p>
              <a:pPr algn="ctr"/>
              <a:r>
                <a:rPr lang="en-US" dirty="0" smtClean="0"/>
                <a:t>1</a:t>
              </a:r>
              <a:endParaRPr lang="en-US" dirty="0"/>
            </a:p>
          </p:txBody>
        </p:sp>
        <p:sp>
          <p:nvSpPr>
            <p:cNvPr id="30" name="TextBox 29"/>
            <p:cNvSpPr txBox="1"/>
            <p:nvPr/>
          </p:nvSpPr>
          <p:spPr>
            <a:xfrm>
              <a:off x="10129622" y="5502022"/>
              <a:ext cx="301686" cy="369332"/>
            </a:xfrm>
            <a:prstGeom prst="rect">
              <a:avLst/>
            </a:prstGeom>
            <a:noFill/>
          </p:spPr>
          <p:txBody>
            <a:bodyPr wrap="none" rtlCol="0">
              <a:spAutoFit/>
            </a:bodyPr>
            <a:lstStyle/>
            <a:p>
              <a:pPr algn="ctr"/>
              <a:r>
                <a:rPr lang="en-US" dirty="0"/>
                <a:t>2</a:t>
              </a:r>
            </a:p>
          </p:txBody>
        </p:sp>
        <p:sp>
          <p:nvSpPr>
            <p:cNvPr id="31" name="Oval 30"/>
            <p:cNvSpPr/>
            <p:nvPr/>
          </p:nvSpPr>
          <p:spPr>
            <a:xfrm>
              <a:off x="9091749" y="324829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274626" y="3754712"/>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06595" y="3117665"/>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998926" y="3951843"/>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871156" y="3656675"/>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006149" y="416269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1240587" y="5197222"/>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596153" y="4506117"/>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968443" y="3322320"/>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274619" y="4413159"/>
              <a:ext cx="156754" cy="148046"/>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604698" y="3241945"/>
            <a:ext cx="5938271" cy="1829465"/>
            <a:chOff x="1446346" y="6069380"/>
            <a:chExt cx="5938271" cy="1829465"/>
          </a:xfrm>
        </p:grpSpPr>
        <p:graphicFrame>
          <p:nvGraphicFramePr>
            <p:cNvPr id="46" name="Content Placeholder 12"/>
            <p:cNvGraphicFramePr>
              <a:graphicFrameLocks/>
            </p:cNvGraphicFramePr>
            <p:nvPr>
              <p:extLst>
                <p:ext uri="{D42A27DB-BD31-4B8C-83A1-F6EECF244321}">
                  <p14:modId xmlns:p14="http://schemas.microsoft.com/office/powerpoint/2010/main" val="3370793083"/>
                </p:ext>
              </p:extLst>
            </p:nvPr>
          </p:nvGraphicFramePr>
          <p:xfrm>
            <a:off x="3278500" y="606938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49" name="Content Placeholder 12"/>
            <p:cNvGraphicFramePr>
              <a:graphicFrameLocks/>
            </p:cNvGraphicFramePr>
            <p:nvPr>
              <p:extLst>
                <p:ext uri="{D42A27DB-BD31-4B8C-83A1-F6EECF244321}">
                  <p14:modId xmlns:p14="http://schemas.microsoft.com/office/powerpoint/2010/main" val="131069221"/>
                </p:ext>
              </p:extLst>
            </p:nvPr>
          </p:nvGraphicFramePr>
          <p:xfrm>
            <a:off x="6470217" y="606938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51" name="Content Placeholder 12"/>
            <p:cNvGraphicFramePr>
              <a:graphicFrameLocks/>
            </p:cNvGraphicFramePr>
            <p:nvPr>
              <p:extLst>
                <p:ext uri="{D42A27DB-BD31-4B8C-83A1-F6EECF244321}">
                  <p14:modId xmlns:p14="http://schemas.microsoft.com/office/powerpoint/2010/main" val="3496495342"/>
                </p:ext>
              </p:extLst>
            </p:nvPr>
          </p:nvGraphicFramePr>
          <p:xfrm>
            <a:off x="1446346" y="6069380"/>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pSp>
      <p:sp>
        <p:nvSpPr>
          <p:cNvPr id="4" name="TextBox 3"/>
          <p:cNvSpPr txBox="1"/>
          <p:nvPr/>
        </p:nvSpPr>
        <p:spPr>
          <a:xfrm>
            <a:off x="604698" y="2406309"/>
            <a:ext cx="5938271" cy="707886"/>
          </a:xfrm>
          <a:prstGeom prst="rect">
            <a:avLst/>
          </a:prstGeom>
          <a:noFill/>
        </p:spPr>
        <p:txBody>
          <a:bodyPr wrap="square" rtlCol="0">
            <a:spAutoFit/>
          </a:bodyPr>
          <a:lstStyle/>
          <a:p>
            <a:pPr algn="ctr"/>
            <a:r>
              <a:rPr lang="en-US" sz="4000" dirty="0" smtClean="0"/>
              <a:t>Compromise Table</a:t>
            </a:r>
            <a:endParaRPr lang="en-US" sz="4000" dirty="0"/>
          </a:p>
        </p:txBody>
      </p:sp>
    </p:spTree>
    <p:extLst>
      <p:ext uri="{BB962C8B-B14F-4D97-AF65-F5344CB8AC3E}">
        <p14:creationId xmlns:p14="http://schemas.microsoft.com/office/powerpoint/2010/main" val="3934738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PCA</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smtClean="0">
                <a:latin typeface="+mn-lt"/>
              </a:rPr>
              <a:t>If we have a structure on X then this structure propagates through the decomposition.</a:t>
            </a:r>
            <a:endParaRPr lang="en-US" sz="2800" dirty="0">
              <a:latin typeface="+mn-lt"/>
            </a:endParaRPr>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555331735"/>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324925747"/>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1309234763"/>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grpSp>
        <p:nvGrpSpPr>
          <p:cNvPr id="15" name="Group 14"/>
          <p:cNvGrpSpPr/>
          <p:nvPr/>
        </p:nvGrpSpPr>
        <p:grpSpPr>
          <a:xfrm>
            <a:off x="9283482" y="3281561"/>
            <a:ext cx="2087021" cy="2721853"/>
            <a:chOff x="9283482" y="2728113"/>
            <a:chExt cx="2087021" cy="2721853"/>
          </a:xfrm>
        </p:grpSpPr>
        <p:graphicFrame>
          <p:nvGraphicFramePr>
            <p:cNvPr id="19" name="Content Placeholder 12"/>
            <p:cNvGraphicFramePr>
              <a:graphicFrameLocks/>
            </p:cNvGraphicFramePr>
            <p:nvPr>
              <p:extLst>
                <p:ext uri="{D42A27DB-BD31-4B8C-83A1-F6EECF244321}">
                  <p14:modId xmlns:p14="http://schemas.microsoft.com/office/powerpoint/2010/main" val="3097575609"/>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0" name="TextBox 19"/>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spTree>
    <p:extLst>
      <p:ext uri="{BB962C8B-B14F-4D97-AF65-F5344CB8AC3E}">
        <p14:creationId xmlns:p14="http://schemas.microsoft.com/office/powerpoint/2010/main" val="2221347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PCA</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smtClean="0">
                <a:latin typeface="+mn-lt"/>
              </a:rPr>
              <a:t>So if we have a structure in X on the columns…</a:t>
            </a:r>
            <a:endParaRPr lang="en-US" sz="2800" dirty="0">
              <a:latin typeface="+mn-lt"/>
            </a:endParaRPr>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3823488553"/>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306328907"/>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1287641542"/>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grpSp>
        <p:nvGrpSpPr>
          <p:cNvPr id="24" name="Group 23"/>
          <p:cNvGrpSpPr/>
          <p:nvPr/>
        </p:nvGrpSpPr>
        <p:grpSpPr>
          <a:xfrm>
            <a:off x="9283482" y="3281561"/>
            <a:ext cx="2087021" cy="2721853"/>
            <a:chOff x="9283482" y="2728113"/>
            <a:chExt cx="2087021" cy="2721853"/>
          </a:xfrm>
        </p:grpSpPr>
        <p:graphicFrame>
          <p:nvGraphicFramePr>
            <p:cNvPr id="25" name="Content Placeholder 12"/>
            <p:cNvGraphicFramePr>
              <a:graphicFrameLocks/>
            </p:cNvGraphicFramePr>
            <p:nvPr>
              <p:extLst>
                <p:ext uri="{D42A27DB-BD31-4B8C-83A1-F6EECF244321}">
                  <p14:modId xmlns:p14="http://schemas.microsoft.com/office/powerpoint/2010/main" val="872987309"/>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6" name="TextBox 25"/>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Tree>
    <p:extLst>
      <p:ext uri="{BB962C8B-B14F-4D97-AF65-F5344CB8AC3E}">
        <p14:creationId xmlns:p14="http://schemas.microsoft.com/office/powerpoint/2010/main" val="218064587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PCA</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smtClean="0">
                <a:latin typeface="+mn-lt"/>
              </a:rPr>
              <a:t>Then Q also has that structure.</a:t>
            </a:r>
            <a:endParaRPr lang="en-US" sz="2800" dirty="0">
              <a:latin typeface="+mn-lt"/>
            </a:endParaRPr>
          </a:p>
        </p:txBody>
      </p:sp>
      <p:grpSp>
        <p:nvGrpSpPr>
          <p:cNvPr id="7" name="Group 6"/>
          <p:cNvGrpSpPr/>
          <p:nvPr/>
        </p:nvGrpSpPr>
        <p:grpSpPr>
          <a:xfrm>
            <a:off x="640080" y="3281561"/>
            <a:ext cx="2076131" cy="3087613"/>
            <a:chOff x="640080" y="2728113"/>
            <a:chExt cx="2076131" cy="3087613"/>
          </a:xfrm>
        </p:grpSpPr>
        <p:graphicFrame>
          <p:nvGraphicFramePr>
            <p:cNvPr id="4" name="Content Placeholder 12"/>
            <p:cNvGraphicFramePr>
              <a:graphicFrameLocks/>
            </p:cNvGraphicFramePr>
            <p:nvPr>
              <p:extLst>
                <p:ext uri="{D42A27DB-BD31-4B8C-83A1-F6EECF244321}">
                  <p14:modId xmlns:p14="http://schemas.microsoft.com/office/powerpoint/2010/main" val="2750678503"/>
                </p:ext>
              </p:extLst>
            </p:nvPr>
          </p:nvGraphicFramePr>
          <p:xfrm>
            <a:off x="640080"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087613"/>
            <a:chOff x="4643886" y="2728113"/>
            <a:chExt cx="2130559" cy="3087613"/>
          </a:xfrm>
        </p:grpSpPr>
        <p:graphicFrame>
          <p:nvGraphicFramePr>
            <p:cNvPr id="13" name="Content Placeholder 12"/>
            <p:cNvGraphicFramePr>
              <a:graphicFrameLocks/>
            </p:cNvGraphicFramePr>
            <p:nvPr>
              <p:extLst>
                <p:ext uri="{D42A27DB-BD31-4B8C-83A1-F6EECF244321}">
                  <p14:modId xmlns:p14="http://schemas.microsoft.com/office/powerpoint/2010/main" val="1124537910"/>
                </p:ext>
              </p:extLst>
            </p:nvPr>
          </p:nvGraphicFramePr>
          <p:xfrm>
            <a:off x="4643886" y="3621166"/>
            <a:ext cx="2076131" cy="219456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18281"/>
            <a:chOff x="7346831" y="2728113"/>
            <a:chExt cx="1523136" cy="2718281"/>
          </a:xfrm>
        </p:grpSpPr>
        <p:graphicFrame>
          <p:nvGraphicFramePr>
            <p:cNvPr id="16" name="Content Placeholder 12"/>
            <p:cNvGraphicFramePr>
              <a:graphicFrameLocks/>
            </p:cNvGraphicFramePr>
            <p:nvPr>
              <p:extLst>
                <p:ext uri="{D42A27DB-BD31-4B8C-83A1-F6EECF244321}">
                  <p14:modId xmlns:p14="http://schemas.microsoft.com/office/powerpoint/2010/main" val="2752842079"/>
                </p:ext>
              </p:extLst>
            </p:nvPr>
          </p:nvGraphicFramePr>
          <p:xfrm>
            <a:off x="7350686" y="4349114"/>
            <a:ext cx="1515426" cy="1097280"/>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grpSp>
        <p:nvGrpSpPr>
          <p:cNvPr id="21" name="Group 20"/>
          <p:cNvGrpSpPr/>
          <p:nvPr/>
        </p:nvGrpSpPr>
        <p:grpSpPr>
          <a:xfrm>
            <a:off x="9283482" y="3281561"/>
            <a:ext cx="2087021" cy="2721853"/>
            <a:chOff x="9283482" y="2728113"/>
            <a:chExt cx="2087021" cy="2721853"/>
          </a:xfrm>
        </p:grpSpPr>
        <p:graphicFrame>
          <p:nvGraphicFramePr>
            <p:cNvPr id="22" name="Content Placeholder 12"/>
            <p:cNvGraphicFramePr>
              <a:graphicFrameLocks/>
            </p:cNvGraphicFramePr>
            <p:nvPr>
              <p:extLst>
                <p:ext uri="{D42A27DB-BD31-4B8C-83A1-F6EECF244321}">
                  <p14:modId xmlns:p14="http://schemas.microsoft.com/office/powerpoint/2010/main" val="3129126203"/>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bl>
            </a:graphicData>
          </a:graphic>
        </p:graphicFrame>
        <p:sp>
          <p:nvSpPr>
            <p:cNvPr id="23" name="TextBox 22"/>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Tree>
    <p:extLst>
      <p:ext uri="{BB962C8B-B14F-4D97-AF65-F5344CB8AC3E}">
        <p14:creationId xmlns:p14="http://schemas.microsoft.com/office/powerpoint/2010/main" val="227926411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PCA</a:t>
            </a:r>
            <a:endParaRPr lang="en-US" dirty="0"/>
          </a:p>
        </p:txBody>
      </p:sp>
      <p:sp>
        <p:nvSpPr>
          <p:cNvPr id="3" name="Content Placeholder 2"/>
          <p:cNvSpPr>
            <a:spLocks noGrp="1"/>
          </p:cNvSpPr>
          <p:nvPr>
            <p:ph idx="1"/>
          </p:nvPr>
        </p:nvSpPr>
        <p:spPr/>
        <p:txBody>
          <a:bodyPr anchor="t">
            <a:normAutofit/>
          </a:bodyPr>
          <a:lstStyle/>
          <a:p>
            <a:pPr>
              <a:lnSpc>
                <a:spcPct val="100000"/>
              </a:lnSpc>
            </a:pPr>
            <a:r>
              <a:rPr lang="en-US" sz="2800" dirty="0" smtClean="0">
                <a:latin typeface="+mn-lt"/>
              </a:rPr>
              <a:t>We can use this structure to perform </a:t>
            </a:r>
            <a:r>
              <a:rPr lang="en-US" sz="2800" i="1" dirty="0" smtClean="0">
                <a:latin typeface="+mn-lt"/>
              </a:rPr>
              <a:t>partial projections</a:t>
            </a:r>
            <a:r>
              <a:rPr lang="en-US" sz="2800" dirty="0" smtClean="0">
                <a:latin typeface="+mn-lt"/>
              </a:rPr>
              <a:t>.</a:t>
            </a:r>
            <a:endParaRPr lang="en-US" sz="2800" dirty="0">
              <a:latin typeface="+mn-lt"/>
            </a:endParaRPr>
          </a:p>
        </p:txBody>
      </p:sp>
      <p:grpSp>
        <p:nvGrpSpPr>
          <p:cNvPr id="15" name="Group 14"/>
          <p:cNvGrpSpPr/>
          <p:nvPr/>
        </p:nvGrpSpPr>
        <p:grpSpPr>
          <a:xfrm>
            <a:off x="640080" y="3281561"/>
            <a:ext cx="8229887" cy="3075137"/>
            <a:chOff x="640080" y="3281561"/>
            <a:chExt cx="8229887" cy="3118707"/>
          </a:xfrm>
        </p:grpSpPr>
        <p:grpSp>
          <p:nvGrpSpPr>
            <p:cNvPr id="7" name="Group 6"/>
            <p:cNvGrpSpPr/>
            <p:nvPr/>
          </p:nvGrpSpPr>
          <p:grpSpPr>
            <a:xfrm>
              <a:off x="640080" y="3281561"/>
              <a:ext cx="2076131" cy="3118707"/>
              <a:chOff x="640080" y="2728113"/>
              <a:chExt cx="2076131" cy="3118707"/>
            </a:xfrm>
          </p:grpSpPr>
          <p:graphicFrame>
            <p:nvGraphicFramePr>
              <p:cNvPr id="4" name="Content Placeholder 12"/>
              <p:cNvGraphicFramePr>
                <a:graphicFrameLocks/>
              </p:cNvGraphicFramePr>
              <p:nvPr>
                <p:extLst>
                  <p:ext uri="{D42A27DB-BD31-4B8C-83A1-F6EECF244321}">
                    <p14:modId xmlns:p14="http://schemas.microsoft.com/office/powerpoint/2010/main" val="2938283744"/>
                  </p:ext>
                </p:extLst>
              </p:nvPr>
            </p:nvGraphicFramePr>
            <p:xfrm>
              <a:off x="640080" y="3621166"/>
              <a:ext cx="2076131" cy="2225654"/>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bl>
              </a:graphicData>
            </a:graphic>
          </p:graphicFrame>
          <p:sp>
            <p:nvSpPr>
              <p:cNvPr id="5" name="TextBox 4"/>
              <p:cNvSpPr txBox="1"/>
              <p:nvPr/>
            </p:nvSpPr>
            <p:spPr>
              <a:xfrm>
                <a:off x="1193075" y="2728113"/>
                <a:ext cx="1523136" cy="1107996"/>
              </a:xfrm>
              <a:prstGeom prst="rect">
                <a:avLst/>
              </a:prstGeom>
              <a:noFill/>
            </p:spPr>
            <p:txBody>
              <a:bodyPr wrap="square" rtlCol="0">
                <a:spAutoFit/>
              </a:bodyPr>
              <a:lstStyle/>
              <a:p>
                <a:pPr algn="ctr"/>
                <a:r>
                  <a:rPr lang="en-US" sz="6600" dirty="0" smtClean="0"/>
                  <a:t>X</a:t>
                </a:r>
                <a:endParaRPr lang="en-US" sz="6600" baseline="-25000" dirty="0"/>
              </a:p>
            </p:txBody>
          </p:sp>
        </p:grpSp>
        <p:grpSp>
          <p:nvGrpSpPr>
            <p:cNvPr id="6" name="Group 5"/>
            <p:cNvGrpSpPr/>
            <p:nvPr/>
          </p:nvGrpSpPr>
          <p:grpSpPr>
            <a:xfrm>
              <a:off x="2736942" y="5015036"/>
              <a:ext cx="1854999" cy="825942"/>
              <a:chOff x="2664750" y="4461588"/>
              <a:chExt cx="1854999" cy="825942"/>
            </a:xfrm>
          </p:grpSpPr>
          <p:cxnSp>
            <p:nvCxnSpPr>
              <p:cNvPr id="8" name="Straight Arrow Connector 7"/>
              <p:cNvCxnSpPr/>
              <p:nvPr/>
            </p:nvCxnSpPr>
            <p:spPr>
              <a:xfrm>
                <a:off x="2812006" y="4878918"/>
                <a:ext cx="170774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27268" y="4461588"/>
                <a:ext cx="1712328" cy="400110"/>
              </a:xfrm>
              <a:prstGeom prst="rect">
                <a:avLst/>
              </a:prstGeom>
              <a:noFill/>
            </p:spPr>
            <p:txBody>
              <a:bodyPr wrap="none" rtlCol="0">
                <a:spAutoFit/>
              </a:bodyPr>
              <a:lstStyle/>
              <a:p>
                <a:pPr algn="ctr"/>
                <a:r>
                  <a:rPr lang="en-US" sz="2000" b="1" dirty="0" smtClean="0"/>
                  <a:t>singular value</a:t>
                </a:r>
                <a:endParaRPr lang="en-US" sz="2000" b="1" dirty="0"/>
              </a:p>
            </p:txBody>
          </p:sp>
          <p:sp>
            <p:nvSpPr>
              <p:cNvPr id="11" name="TextBox 10"/>
              <p:cNvSpPr txBox="1"/>
              <p:nvPr/>
            </p:nvSpPr>
            <p:spPr>
              <a:xfrm>
                <a:off x="2664750" y="4887420"/>
                <a:ext cx="1837362" cy="400110"/>
              </a:xfrm>
              <a:prstGeom prst="rect">
                <a:avLst/>
              </a:prstGeom>
              <a:noFill/>
            </p:spPr>
            <p:txBody>
              <a:bodyPr wrap="none" rtlCol="0">
                <a:spAutoFit/>
              </a:bodyPr>
              <a:lstStyle/>
              <a:p>
                <a:pPr algn="ctr"/>
                <a:r>
                  <a:rPr lang="en-US" sz="2000" b="1" dirty="0" smtClean="0"/>
                  <a:t>decomposition</a:t>
                </a:r>
                <a:endParaRPr lang="en-US" sz="2000" b="1" dirty="0"/>
              </a:p>
            </p:txBody>
          </p:sp>
        </p:grpSp>
        <p:grpSp>
          <p:nvGrpSpPr>
            <p:cNvPr id="10" name="Group 9"/>
            <p:cNvGrpSpPr/>
            <p:nvPr/>
          </p:nvGrpSpPr>
          <p:grpSpPr>
            <a:xfrm>
              <a:off x="4643886" y="3281561"/>
              <a:ext cx="2130559" cy="3118707"/>
              <a:chOff x="4643886" y="2728113"/>
              <a:chExt cx="2130559" cy="3118707"/>
            </a:xfrm>
          </p:grpSpPr>
          <p:graphicFrame>
            <p:nvGraphicFramePr>
              <p:cNvPr id="13" name="Content Placeholder 12"/>
              <p:cNvGraphicFramePr>
                <a:graphicFrameLocks/>
              </p:cNvGraphicFramePr>
              <p:nvPr>
                <p:extLst>
                  <p:ext uri="{D42A27DB-BD31-4B8C-83A1-F6EECF244321}">
                    <p14:modId xmlns:p14="http://schemas.microsoft.com/office/powerpoint/2010/main" val="107935294"/>
                  </p:ext>
                </p:extLst>
              </p:nvPr>
            </p:nvGraphicFramePr>
            <p:xfrm>
              <a:off x="4643886" y="3621166"/>
              <a:ext cx="2076131" cy="2225654"/>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4" name="TextBox 13"/>
              <p:cNvSpPr txBox="1"/>
              <p:nvPr/>
            </p:nvSpPr>
            <p:spPr>
              <a:xfrm>
                <a:off x="5251309" y="2728113"/>
                <a:ext cx="1523136" cy="1107996"/>
              </a:xfrm>
              <a:prstGeom prst="rect">
                <a:avLst/>
              </a:prstGeom>
              <a:noFill/>
            </p:spPr>
            <p:txBody>
              <a:bodyPr wrap="square" rtlCol="0">
                <a:spAutoFit/>
              </a:bodyPr>
              <a:lstStyle/>
              <a:p>
                <a:pPr algn="ctr"/>
                <a:r>
                  <a:rPr lang="en-US" sz="6600" dirty="0">
                    <a:solidFill>
                      <a:schemeClr val="tx1">
                        <a:lumMod val="95000"/>
                        <a:lumOff val="5000"/>
                      </a:schemeClr>
                    </a:solidFill>
                  </a:rPr>
                  <a:t>P</a:t>
                </a:r>
                <a:endParaRPr lang="en-US" sz="6600" baseline="-25000" dirty="0">
                  <a:solidFill>
                    <a:schemeClr val="tx1">
                      <a:lumMod val="95000"/>
                      <a:lumOff val="5000"/>
                    </a:schemeClr>
                  </a:solidFill>
                </a:endParaRPr>
              </a:p>
            </p:txBody>
          </p:sp>
        </p:grpSp>
        <p:grpSp>
          <p:nvGrpSpPr>
            <p:cNvPr id="12" name="Group 11"/>
            <p:cNvGrpSpPr/>
            <p:nvPr/>
          </p:nvGrpSpPr>
          <p:grpSpPr>
            <a:xfrm>
              <a:off x="7346831" y="3281561"/>
              <a:ext cx="1523136" cy="2733828"/>
              <a:chOff x="7346831" y="2728113"/>
              <a:chExt cx="1523136" cy="2733828"/>
            </a:xfrm>
          </p:grpSpPr>
          <p:graphicFrame>
            <p:nvGraphicFramePr>
              <p:cNvPr id="16" name="Content Placeholder 12"/>
              <p:cNvGraphicFramePr>
                <a:graphicFrameLocks/>
              </p:cNvGraphicFramePr>
              <p:nvPr>
                <p:extLst>
                  <p:ext uri="{D42A27DB-BD31-4B8C-83A1-F6EECF244321}">
                    <p14:modId xmlns:p14="http://schemas.microsoft.com/office/powerpoint/2010/main" val="3897040266"/>
                  </p:ext>
                </p:extLst>
              </p:nvPr>
            </p:nvGraphicFramePr>
            <p:xfrm>
              <a:off x="7350686" y="4349114"/>
              <a:ext cx="1515426" cy="1112827"/>
            </p:xfrm>
            <a:graphic>
              <a:graphicData uri="http://schemas.openxmlformats.org/drawingml/2006/table">
                <a:tbl>
                  <a:tblPr>
                    <a:effectLst/>
                    <a:tableStyleId>{284E427A-3D55-4303-BF80-6455036E1DE7}</a:tableStyleId>
                  </a:tblPr>
                  <a:tblGrid>
                    <a:gridCol w="505142"/>
                    <a:gridCol w="505142"/>
                    <a:gridCol w="505142"/>
                  </a:tblGrid>
                  <a:tr h="365760">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1</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2</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365760">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smtClean="0"/>
                            <a:t>0</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l-GR" b="1" dirty="0" smtClean="0">
                              <a:latin typeface="Times New Roman" panose="02020603050405020304" pitchFamily="18" charset="0"/>
                              <a:cs typeface="Times New Roman" panose="02020603050405020304" pitchFamily="18" charset="0"/>
                            </a:rPr>
                            <a:t>γ</a:t>
                          </a:r>
                          <a:r>
                            <a:rPr lang="en-US" b="1" baseline="-25000" dirty="0" smtClean="0">
                              <a:latin typeface="Times New Roman" panose="02020603050405020304" pitchFamily="18" charset="0"/>
                              <a:cs typeface="Times New Roman" panose="02020603050405020304" pitchFamily="18" charset="0"/>
                            </a:rPr>
                            <a:t>3</a:t>
                          </a:r>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7" name="TextBox 16"/>
              <p:cNvSpPr txBox="1"/>
              <p:nvPr/>
            </p:nvSpPr>
            <p:spPr>
              <a:xfrm>
                <a:off x="7346831"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latin typeface="Times New Roman" panose="02020603050405020304" pitchFamily="18" charset="0"/>
                    <a:cs typeface="Times New Roman" panose="02020603050405020304" pitchFamily="18" charset="0"/>
                  </a:rPr>
                  <a:t>Δ</a:t>
                </a:r>
                <a:endParaRPr lang="en-US" sz="6600" baseline="-25000" dirty="0">
                  <a:solidFill>
                    <a:schemeClr val="tx1">
                      <a:lumMod val="95000"/>
                      <a:lumOff val="5000"/>
                    </a:schemeClr>
                  </a:solidFill>
                </a:endParaRPr>
              </a:p>
            </p:txBody>
          </p:sp>
        </p:grpSp>
        <p:sp>
          <p:nvSpPr>
            <p:cNvPr id="18" name="TextBox 17"/>
            <p:cNvSpPr txBox="1"/>
            <p:nvPr/>
          </p:nvSpPr>
          <p:spPr>
            <a:xfrm>
              <a:off x="3179328" y="3281561"/>
              <a:ext cx="1523136" cy="1107996"/>
            </a:xfrm>
            <a:prstGeom prst="rect">
              <a:avLst/>
            </a:prstGeom>
            <a:noFill/>
          </p:spPr>
          <p:txBody>
            <a:bodyPr wrap="square" rtlCol="0">
              <a:spAutoFit/>
            </a:bodyPr>
            <a:lstStyle/>
            <a:p>
              <a:pPr algn="ctr"/>
              <a:r>
                <a:rPr lang="en-US" sz="6600" dirty="0"/>
                <a:t>=</a:t>
              </a:r>
              <a:endParaRPr lang="en-US" sz="6600" baseline="-25000" dirty="0"/>
            </a:p>
          </p:txBody>
        </p:sp>
      </p:grpSp>
      <p:grpSp>
        <p:nvGrpSpPr>
          <p:cNvPr id="21" name="Group 20"/>
          <p:cNvGrpSpPr/>
          <p:nvPr/>
        </p:nvGrpSpPr>
        <p:grpSpPr>
          <a:xfrm>
            <a:off x="9283482" y="3281561"/>
            <a:ext cx="2087021" cy="2721853"/>
            <a:chOff x="9283482" y="2728113"/>
            <a:chExt cx="2087021" cy="2721853"/>
          </a:xfrm>
        </p:grpSpPr>
        <p:graphicFrame>
          <p:nvGraphicFramePr>
            <p:cNvPr id="22" name="Content Placeholder 12"/>
            <p:cNvGraphicFramePr>
              <a:graphicFrameLocks/>
            </p:cNvGraphicFramePr>
            <p:nvPr>
              <p:extLst>
                <p:ext uri="{D42A27DB-BD31-4B8C-83A1-F6EECF244321}">
                  <p14:modId xmlns:p14="http://schemas.microsoft.com/office/powerpoint/2010/main" val="3045733281"/>
                </p:ext>
              </p:extLst>
            </p:nvPr>
          </p:nvGraphicFramePr>
          <p:xfrm>
            <a:off x="9283482" y="3986926"/>
            <a:ext cx="2076131" cy="1463040"/>
          </p:xfrm>
          <a:graphic>
            <a:graphicData uri="http://schemas.openxmlformats.org/drawingml/2006/table">
              <a:tbl>
                <a:tblPr>
                  <a:effectLst/>
                  <a:tableStyleId>{284E427A-3D55-4303-BF80-6455036E1DE7}</a:tableStyleId>
                </a:tblPr>
                <a:tblGrid>
                  <a:gridCol w="560705"/>
                  <a:gridCol w="505142"/>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err="1" smtClean="0"/>
                          <a:t>Qn</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Q</a:t>
                        </a:r>
                        <a:r>
                          <a:rPr lang="en-US" b="1" baseline="-25000" dirty="0" smtClean="0"/>
                          <a:t>N</a:t>
                        </a:r>
                        <a:endParaRPr lang="en-US" b="1"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r h="365760">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50000"/>
                          <a:lumOff val="50000"/>
                        </a:schemeClr>
                      </a:solidFill>
                    </a:tcPr>
                  </a:tc>
                </a:tr>
              </a:tbl>
            </a:graphicData>
          </a:graphic>
        </p:graphicFrame>
        <p:sp>
          <p:nvSpPr>
            <p:cNvPr id="23" name="TextBox 22"/>
            <p:cNvSpPr txBox="1"/>
            <p:nvPr/>
          </p:nvSpPr>
          <p:spPr>
            <a:xfrm>
              <a:off x="9847367" y="2728113"/>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r>
                <a:rPr lang="en-US" sz="6600" baseline="30000" dirty="0" smtClean="0">
                  <a:solidFill>
                    <a:schemeClr val="tx1">
                      <a:lumMod val="95000"/>
                      <a:lumOff val="5000"/>
                    </a:schemeClr>
                  </a:solidFill>
                </a:rPr>
                <a:t>T</a:t>
              </a:r>
              <a:endParaRPr lang="en-US" sz="6600" baseline="-25000" dirty="0">
                <a:solidFill>
                  <a:schemeClr val="tx1">
                    <a:lumMod val="95000"/>
                    <a:lumOff val="5000"/>
                  </a:schemeClr>
                </a:solidFill>
              </a:endParaRPr>
            </a:p>
          </p:txBody>
        </p:sp>
      </p:grpSp>
    </p:spTree>
    <p:extLst>
      <p:ext uri="{BB962C8B-B14F-4D97-AF65-F5344CB8AC3E}">
        <p14:creationId xmlns:p14="http://schemas.microsoft.com/office/powerpoint/2010/main" val="247180445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pSp>
        <p:nvGrpSpPr>
          <p:cNvPr id="5" name="Group 4"/>
          <p:cNvGrpSpPr/>
          <p:nvPr/>
        </p:nvGrpSpPr>
        <p:grpSpPr>
          <a:xfrm>
            <a:off x="604698" y="3415141"/>
            <a:ext cx="5938271" cy="1829465"/>
            <a:chOff x="1446346" y="6069380"/>
            <a:chExt cx="5938271" cy="1829465"/>
          </a:xfrm>
        </p:grpSpPr>
        <p:graphicFrame>
          <p:nvGraphicFramePr>
            <p:cNvPr id="6" name="Content Placeholder 12"/>
            <p:cNvGraphicFramePr>
              <a:graphicFrameLocks/>
            </p:cNvGraphicFramePr>
            <p:nvPr>
              <p:extLst>
                <p:ext uri="{D42A27DB-BD31-4B8C-83A1-F6EECF244321}">
                  <p14:modId xmlns:p14="http://schemas.microsoft.com/office/powerpoint/2010/main" val="1161873623"/>
                </p:ext>
              </p:extLst>
            </p:nvPr>
          </p:nvGraphicFramePr>
          <p:xfrm>
            <a:off x="3278500" y="606938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7" name="Content Placeholder 12"/>
            <p:cNvGraphicFramePr>
              <a:graphicFrameLocks/>
            </p:cNvGraphicFramePr>
            <p:nvPr>
              <p:extLst>
                <p:ext uri="{D42A27DB-BD31-4B8C-83A1-F6EECF244321}">
                  <p14:modId xmlns:p14="http://schemas.microsoft.com/office/powerpoint/2010/main" val="1751367714"/>
                </p:ext>
              </p:extLst>
            </p:nvPr>
          </p:nvGraphicFramePr>
          <p:xfrm>
            <a:off x="6470217" y="606938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8" name="Content Placeholder 12"/>
            <p:cNvGraphicFramePr>
              <a:graphicFrameLocks/>
            </p:cNvGraphicFramePr>
            <p:nvPr>
              <p:extLst>
                <p:ext uri="{D42A27DB-BD31-4B8C-83A1-F6EECF244321}">
                  <p14:modId xmlns:p14="http://schemas.microsoft.com/office/powerpoint/2010/main" val="3760347626"/>
                </p:ext>
              </p:extLst>
            </p:nvPr>
          </p:nvGraphicFramePr>
          <p:xfrm>
            <a:off x="1446346" y="6069380"/>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pSp>
      <p:sp>
        <p:nvSpPr>
          <p:cNvPr id="9" name="TextBox 8"/>
          <p:cNvSpPr txBox="1"/>
          <p:nvPr/>
        </p:nvSpPr>
        <p:spPr>
          <a:xfrm>
            <a:off x="604698" y="2579505"/>
            <a:ext cx="5938271" cy="707886"/>
          </a:xfrm>
          <a:prstGeom prst="rect">
            <a:avLst/>
          </a:prstGeom>
          <a:noFill/>
        </p:spPr>
        <p:txBody>
          <a:bodyPr wrap="square" rtlCol="0">
            <a:spAutoFit/>
          </a:bodyPr>
          <a:lstStyle/>
          <a:p>
            <a:pPr algn="ctr"/>
            <a:r>
              <a:rPr lang="en-US" sz="4000" dirty="0" smtClean="0"/>
              <a:t>Compromise Table</a:t>
            </a:r>
            <a:endParaRPr lang="en-US" sz="4000" dirty="0"/>
          </a:p>
        </p:txBody>
      </p:sp>
    </p:spTree>
    <p:extLst>
      <p:ext uri="{BB962C8B-B14F-4D97-AF65-F5344CB8AC3E}">
        <p14:creationId xmlns:p14="http://schemas.microsoft.com/office/powerpoint/2010/main" val="2658372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28" name="Content Placeholder 12"/>
          <p:cNvGraphicFramePr>
            <a:graphicFrameLocks/>
          </p:cNvGraphicFramePr>
          <p:nvPr>
            <p:extLst>
              <p:ext uri="{D42A27DB-BD31-4B8C-83A1-F6EECF244321}">
                <p14:modId xmlns:p14="http://schemas.microsoft.com/office/powerpoint/2010/main" val="2601232864"/>
              </p:ext>
            </p:extLst>
          </p:nvPr>
        </p:nvGraphicFramePr>
        <p:xfrm>
          <a:off x="2237070" y="342654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31" name="Content Placeholder 12"/>
          <p:cNvGraphicFramePr>
            <a:graphicFrameLocks/>
          </p:cNvGraphicFramePr>
          <p:nvPr>
            <p:extLst>
              <p:ext uri="{D42A27DB-BD31-4B8C-83A1-F6EECF244321}">
                <p14:modId xmlns:p14="http://schemas.microsoft.com/office/powerpoint/2010/main" val="2080029909"/>
              </p:ext>
            </p:extLst>
          </p:nvPr>
        </p:nvGraphicFramePr>
        <p:xfrm>
          <a:off x="5715787" y="342654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33" name="Content Placeholder 12"/>
          <p:cNvGraphicFramePr>
            <a:graphicFrameLocks/>
          </p:cNvGraphicFramePr>
          <p:nvPr>
            <p:extLst>
              <p:ext uri="{D42A27DB-BD31-4B8C-83A1-F6EECF244321}">
                <p14:modId xmlns:p14="http://schemas.microsoft.com/office/powerpoint/2010/main" val="1449376499"/>
              </p:ext>
            </p:extLst>
          </p:nvPr>
        </p:nvGraphicFramePr>
        <p:xfrm>
          <a:off x="144462" y="3419374"/>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7" name="TextBox 26"/>
          <p:cNvSpPr txBox="1"/>
          <p:nvPr/>
        </p:nvSpPr>
        <p:spPr>
          <a:xfrm>
            <a:off x="2409684" y="2113748"/>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29" name="TextBox 28"/>
          <p:cNvSpPr txBox="1"/>
          <p:nvPr/>
        </p:nvSpPr>
        <p:spPr>
          <a:xfrm>
            <a:off x="5715787" y="2113748"/>
            <a:ext cx="953729" cy="1107996"/>
          </a:xfrm>
          <a:prstGeom prst="rect">
            <a:avLst/>
          </a:prstGeom>
          <a:noFill/>
        </p:spPr>
        <p:txBody>
          <a:bodyPr wrap="square" rtlCol="0">
            <a:spAutoFit/>
          </a:bodyPr>
          <a:lstStyle/>
          <a:p>
            <a:pPr algn="ctr"/>
            <a:r>
              <a:rPr lang="en-US" sz="6600" dirty="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sp>
        <p:nvSpPr>
          <p:cNvPr id="30" name="TextBox 29"/>
          <p:cNvSpPr txBox="1"/>
          <p:nvPr/>
        </p:nvSpPr>
        <p:spPr>
          <a:xfrm>
            <a:off x="279156" y="2113748"/>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spTree>
    <p:extLst>
      <p:ext uri="{BB962C8B-B14F-4D97-AF65-F5344CB8AC3E}">
        <p14:creationId xmlns:p14="http://schemas.microsoft.com/office/powerpoint/2010/main" val="382092209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28" name="Content Placeholder 12"/>
          <p:cNvGraphicFramePr>
            <a:graphicFrameLocks/>
          </p:cNvGraphicFramePr>
          <p:nvPr>
            <p:extLst>
              <p:ext uri="{D42A27DB-BD31-4B8C-83A1-F6EECF244321}">
                <p14:modId xmlns:p14="http://schemas.microsoft.com/office/powerpoint/2010/main" val="4134835904"/>
              </p:ext>
            </p:extLst>
          </p:nvPr>
        </p:nvGraphicFramePr>
        <p:xfrm>
          <a:off x="2237070" y="342654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31" name="Content Placeholder 12"/>
          <p:cNvGraphicFramePr>
            <a:graphicFrameLocks/>
          </p:cNvGraphicFramePr>
          <p:nvPr>
            <p:extLst>
              <p:ext uri="{D42A27DB-BD31-4B8C-83A1-F6EECF244321}">
                <p14:modId xmlns:p14="http://schemas.microsoft.com/office/powerpoint/2010/main" val="1964374443"/>
              </p:ext>
            </p:extLst>
          </p:nvPr>
        </p:nvGraphicFramePr>
        <p:xfrm>
          <a:off x="5715787" y="342654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33" name="Content Placeholder 12"/>
          <p:cNvGraphicFramePr>
            <a:graphicFrameLocks/>
          </p:cNvGraphicFramePr>
          <p:nvPr>
            <p:extLst>
              <p:ext uri="{D42A27DB-BD31-4B8C-83A1-F6EECF244321}">
                <p14:modId xmlns:p14="http://schemas.microsoft.com/office/powerpoint/2010/main" val="674408153"/>
              </p:ext>
            </p:extLst>
          </p:nvPr>
        </p:nvGraphicFramePr>
        <p:xfrm>
          <a:off x="144462" y="3419374"/>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7" name="TextBox 26"/>
          <p:cNvSpPr txBox="1"/>
          <p:nvPr/>
        </p:nvSpPr>
        <p:spPr>
          <a:xfrm>
            <a:off x="2409684" y="2113748"/>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29" name="TextBox 28"/>
          <p:cNvSpPr txBox="1"/>
          <p:nvPr/>
        </p:nvSpPr>
        <p:spPr>
          <a:xfrm>
            <a:off x="5715787" y="2113748"/>
            <a:ext cx="953729" cy="1107996"/>
          </a:xfrm>
          <a:prstGeom prst="rect">
            <a:avLst/>
          </a:prstGeom>
          <a:noFill/>
        </p:spPr>
        <p:txBody>
          <a:bodyPr wrap="square" rtlCol="0">
            <a:spAutoFit/>
          </a:bodyPr>
          <a:lstStyle/>
          <a:p>
            <a:pPr algn="ctr"/>
            <a:r>
              <a:rPr lang="en-US" sz="6600" dirty="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sp>
        <p:nvSpPr>
          <p:cNvPr id="30" name="TextBox 29"/>
          <p:cNvSpPr txBox="1"/>
          <p:nvPr/>
        </p:nvSpPr>
        <p:spPr>
          <a:xfrm>
            <a:off x="279156" y="2113748"/>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pSp>
        <p:nvGrpSpPr>
          <p:cNvPr id="3" name="Group 2"/>
          <p:cNvGrpSpPr/>
          <p:nvPr/>
        </p:nvGrpSpPr>
        <p:grpSpPr>
          <a:xfrm>
            <a:off x="8884112" y="2213140"/>
            <a:ext cx="914400" cy="4032856"/>
            <a:chOff x="8884112" y="2001456"/>
            <a:chExt cx="914400" cy="4032856"/>
          </a:xfrm>
        </p:grpSpPr>
        <p:graphicFrame>
          <p:nvGraphicFramePr>
            <p:cNvPr id="39" name="Content Placeholder 12"/>
            <p:cNvGraphicFramePr>
              <a:graphicFrameLocks/>
            </p:cNvGraphicFramePr>
            <p:nvPr>
              <p:extLst>
                <p:ext uri="{D42A27DB-BD31-4B8C-83A1-F6EECF244321}">
                  <p14:modId xmlns:p14="http://schemas.microsoft.com/office/powerpoint/2010/main" val="1221098195"/>
                </p:ext>
              </p:extLst>
            </p:nvPr>
          </p:nvGraphicFramePr>
          <p:xfrm>
            <a:off x="8884112" y="3473061"/>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40" name="Content Placeholder 12"/>
            <p:cNvGraphicFramePr>
              <a:graphicFrameLocks/>
            </p:cNvGraphicFramePr>
            <p:nvPr>
              <p:extLst>
                <p:ext uri="{D42A27DB-BD31-4B8C-83A1-F6EECF244321}">
                  <p14:modId xmlns:p14="http://schemas.microsoft.com/office/powerpoint/2010/main" val="3754739010"/>
                </p:ext>
              </p:extLst>
            </p:nvPr>
          </p:nvGraphicFramePr>
          <p:xfrm>
            <a:off x="8884112" y="5302526"/>
            <a:ext cx="914400" cy="731786"/>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41" name="Content Placeholder 12"/>
            <p:cNvGraphicFramePr>
              <a:graphicFrameLocks/>
            </p:cNvGraphicFramePr>
            <p:nvPr>
              <p:extLst>
                <p:ext uri="{D42A27DB-BD31-4B8C-83A1-F6EECF244321}">
                  <p14:modId xmlns:p14="http://schemas.microsoft.com/office/powerpoint/2010/main" val="809138640"/>
                </p:ext>
              </p:extLst>
            </p:nvPr>
          </p:nvGraphicFramePr>
          <p:xfrm>
            <a:off x="8884112" y="2001456"/>
            <a:ext cx="914400" cy="1463572"/>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pSp>
      <p:sp>
        <p:nvSpPr>
          <p:cNvPr id="42" name="TextBox 41"/>
          <p:cNvSpPr txBox="1"/>
          <p:nvPr/>
        </p:nvSpPr>
        <p:spPr>
          <a:xfrm>
            <a:off x="9847367" y="3281561"/>
            <a:ext cx="1523136" cy="1107996"/>
          </a:xfrm>
          <a:prstGeom prst="rect">
            <a:avLst/>
          </a:prstGeom>
          <a:noFill/>
        </p:spPr>
        <p:txBody>
          <a:bodyPr wrap="square" rtlCol="0">
            <a:spAutoFit/>
          </a:bodyPr>
          <a:lstStyle/>
          <a:p>
            <a:pPr algn="ctr"/>
            <a:r>
              <a:rPr lang="en-US" sz="6600" dirty="0" smtClean="0">
                <a:solidFill>
                  <a:schemeClr val="tx1">
                    <a:lumMod val="95000"/>
                    <a:lumOff val="5000"/>
                  </a:schemeClr>
                </a:solidFill>
              </a:rPr>
              <a:t>Q</a:t>
            </a:r>
            <a:endParaRPr lang="en-US" sz="6600" baseline="-25000" dirty="0">
              <a:solidFill>
                <a:schemeClr val="tx1">
                  <a:lumMod val="95000"/>
                  <a:lumOff val="5000"/>
                </a:schemeClr>
              </a:solidFill>
            </a:endParaRPr>
          </a:p>
        </p:txBody>
      </p:sp>
    </p:spTree>
    <p:extLst>
      <p:ext uri="{BB962C8B-B14F-4D97-AF65-F5344CB8AC3E}">
        <p14:creationId xmlns:p14="http://schemas.microsoft.com/office/powerpoint/2010/main" val="171880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28" name="Content Placeholder 12"/>
          <p:cNvGraphicFramePr>
            <a:graphicFrameLocks/>
          </p:cNvGraphicFramePr>
          <p:nvPr>
            <p:extLst>
              <p:ext uri="{D42A27DB-BD31-4B8C-83A1-F6EECF244321}">
                <p14:modId xmlns:p14="http://schemas.microsoft.com/office/powerpoint/2010/main" val="3490640765"/>
              </p:ext>
            </p:extLst>
          </p:nvPr>
        </p:nvGraphicFramePr>
        <p:xfrm>
          <a:off x="2237070" y="3426540"/>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31" name="Content Placeholder 12"/>
          <p:cNvGraphicFramePr>
            <a:graphicFrameLocks/>
          </p:cNvGraphicFramePr>
          <p:nvPr>
            <p:extLst>
              <p:ext uri="{D42A27DB-BD31-4B8C-83A1-F6EECF244321}">
                <p14:modId xmlns:p14="http://schemas.microsoft.com/office/powerpoint/2010/main" val="1804826632"/>
              </p:ext>
            </p:extLst>
          </p:nvPr>
        </p:nvGraphicFramePr>
        <p:xfrm>
          <a:off x="5715787" y="3426540"/>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33" name="Content Placeholder 12"/>
          <p:cNvGraphicFramePr>
            <a:graphicFrameLocks/>
          </p:cNvGraphicFramePr>
          <p:nvPr>
            <p:extLst>
              <p:ext uri="{D42A27DB-BD31-4B8C-83A1-F6EECF244321}">
                <p14:modId xmlns:p14="http://schemas.microsoft.com/office/powerpoint/2010/main" val="2365176412"/>
              </p:ext>
            </p:extLst>
          </p:nvPr>
        </p:nvGraphicFramePr>
        <p:xfrm>
          <a:off x="144462" y="3419374"/>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27" name="TextBox 26"/>
          <p:cNvSpPr txBox="1"/>
          <p:nvPr/>
        </p:nvSpPr>
        <p:spPr>
          <a:xfrm>
            <a:off x="2409684" y="2113748"/>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29" name="TextBox 28"/>
          <p:cNvSpPr txBox="1"/>
          <p:nvPr/>
        </p:nvSpPr>
        <p:spPr>
          <a:xfrm>
            <a:off x="5715787" y="2113748"/>
            <a:ext cx="953729" cy="1107996"/>
          </a:xfrm>
          <a:prstGeom prst="rect">
            <a:avLst/>
          </a:prstGeom>
          <a:noFill/>
        </p:spPr>
        <p:txBody>
          <a:bodyPr wrap="square" rtlCol="0">
            <a:spAutoFit/>
          </a:bodyPr>
          <a:lstStyle/>
          <a:p>
            <a:pPr algn="ctr"/>
            <a:r>
              <a:rPr lang="en-US" sz="6600" dirty="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sp>
        <p:nvSpPr>
          <p:cNvPr id="30" name="TextBox 29"/>
          <p:cNvSpPr txBox="1"/>
          <p:nvPr/>
        </p:nvSpPr>
        <p:spPr>
          <a:xfrm>
            <a:off x="279156" y="2113748"/>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pSp>
        <p:nvGrpSpPr>
          <p:cNvPr id="3" name="Group 2"/>
          <p:cNvGrpSpPr/>
          <p:nvPr/>
        </p:nvGrpSpPr>
        <p:grpSpPr>
          <a:xfrm>
            <a:off x="8884112" y="2213140"/>
            <a:ext cx="914400" cy="4032856"/>
            <a:chOff x="8884112" y="2001456"/>
            <a:chExt cx="914400" cy="4032856"/>
          </a:xfrm>
        </p:grpSpPr>
        <p:graphicFrame>
          <p:nvGraphicFramePr>
            <p:cNvPr id="39" name="Content Placeholder 12"/>
            <p:cNvGraphicFramePr>
              <a:graphicFrameLocks/>
            </p:cNvGraphicFramePr>
            <p:nvPr>
              <p:extLst>
                <p:ext uri="{D42A27DB-BD31-4B8C-83A1-F6EECF244321}">
                  <p14:modId xmlns:p14="http://schemas.microsoft.com/office/powerpoint/2010/main" val="4077213848"/>
                </p:ext>
              </p:extLst>
            </p:nvPr>
          </p:nvGraphicFramePr>
          <p:xfrm>
            <a:off x="8884112" y="3473061"/>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aphicFrame>
          <p:nvGraphicFramePr>
            <p:cNvPr id="40" name="Content Placeholder 12"/>
            <p:cNvGraphicFramePr>
              <a:graphicFrameLocks/>
            </p:cNvGraphicFramePr>
            <p:nvPr>
              <p:extLst>
                <p:ext uri="{D42A27DB-BD31-4B8C-83A1-F6EECF244321}">
                  <p14:modId xmlns:p14="http://schemas.microsoft.com/office/powerpoint/2010/main" val="3036936767"/>
                </p:ext>
              </p:extLst>
            </p:nvPr>
          </p:nvGraphicFramePr>
          <p:xfrm>
            <a:off x="8884112" y="5302526"/>
            <a:ext cx="914400" cy="731786"/>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aphicFrame>
          <p:nvGraphicFramePr>
            <p:cNvPr id="41" name="Content Placeholder 12"/>
            <p:cNvGraphicFramePr>
              <a:graphicFrameLocks/>
            </p:cNvGraphicFramePr>
            <p:nvPr>
              <p:extLst>
                <p:ext uri="{D42A27DB-BD31-4B8C-83A1-F6EECF244321}">
                  <p14:modId xmlns:p14="http://schemas.microsoft.com/office/powerpoint/2010/main" val="3927819623"/>
                </p:ext>
              </p:extLst>
            </p:nvPr>
          </p:nvGraphicFramePr>
          <p:xfrm>
            <a:off x="8884112" y="2001456"/>
            <a:ext cx="914400" cy="1463572"/>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pSp>
      <p:sp>
        <p:nvSpPr>
          <p:cNvPr id="15" name="TextBox 14"/>
          <p:cNvSpPr txBox="1"/>
          <p:nvPr/>
        </p:nvSpPr>
        <p:spPr>
          <a:xfrm>
            <a:off x="9975422" y="2266148"/>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Q</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sp>
        <p:nvSpPr>
          <p:cNvPr id="16" name="TextBox 15"/>
          <p:cNvSpPr txBox="1"/>
          <p:nvPr/>
        </p:nvSpPr>
        <p:spPr>
          <a:xfrm>
            <a:off x="9975423" y="3940356"/>
            <a:ext cx="1828800" cy="1107996"/>
          </a:xfrm>
          <a:prstGeom prst="rect">
            <a:avLst/>
          </a:prstGeom>
          <a:noFill/>
        </p:spPr>
        <p:txBody>
          <a:bodyPr wrap="square" rtlCol="0">
            <a:spAutoFit/>
          </a:bodyPr>
          <a:lstStyle/>
          <a:p>
            <a:pPr algn="ctr"/>
            <a:r>
              <a:rPr lang="en-US" sz="6600" dirty="0" smtClean="0">
                <a:solidFill>
                  <a:schemeClr val="accent3">
                    <a:lumMod val="50000"/>
                  </a:schemeClr>
                </a:solidFill>
              </a:rPr>
              <a:t>Q</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17" name="TextBox 16"/>
          <p:cNvSpPr txBox="1"/>
          <p:nvPr/>
        </p:nvSpPr>
        <p:spPr>
          <a:xfrm>
            <a:off x="10274526" y="5138000"/>
            <a:ext cx="1211664"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Q</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spTree>
    <p:extLst>
      <p:ext uri="{BB962C8B-B14F-4D97-AF65-F5344CB8AC3E}">
        <p14:creationId xmlns:p14="http://schemas.microsoft.com/office/powerpoint/2010/main" val="37567575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7825494" y="3195772"/>
            <a:ext cx="4186412" cy="3399387"/>
            <a:chOff x="342348" y="2943496"/>
            <a:chExt cx="4186412" cy="3399387"/>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48" y="2943496"/>
              <a:ext cx="4186412" cy="2352947"/>
            </a:xfrm>
            <a:prstGeom prst="rect">
              <a:avLst/>
            </a:prstGeom>
          </p:spPr>
        </p:pic>
        <p:sp>
          <p:nvSpPr>
            <p:cNvPr id="50" name="TextBox 49"/>
            <p:cNvSpPr txBox="1"/>
            <p:nvPr/>
          </p:nvSpPr>
          <p:spPr>
            <a:xfrm>
              <a:off x="1879953" y="5819663"/>
              <a:ext cx="1111203" cy="523220"/>
            </a:xfrm>
            <a:prstGeom prst="rect">
              <a:avLst/>
            </a:prstGeom>
            <a:noFill/>
          </p:spPr>
          <p:txBody>
            <a:bodyPr wrap="none" rtlCol="0">
              <a:spAutoFit/>
            </a:bodyPr>
            <a:lstStyle/>
            <a:p>
              <a:pPr algn="ctr"/>
              <a:r>
                <a:rPr lang="en-US" sz="2800" b="1" dirty="0" smtClean="0"/>
                <a:t>Genes</a:t>
              </a:r>
              <a:endParaRPr lang="en-US" sz="2800" b="1" dirty="0"/>
            </a:p>
          </p:txBody>
        </p:sp>
      </p:grpSp>
      <p:sp>
        <p:nvSpPr>
          <p:cNvPr id="2" name="Title 1"/>
          <p:cNvSpPr>
            <a:spLocks noGrp="1"/>
          </p:cNvSpPr>
          <p:nvPr>
            <p:ph type="title"/>
          </p:nvPr>
        </p:nvSpPr>
        <p:spPr/>
        <p:txBody>
          <a:bodyPr/>
          <a:lstStyle/>
          <a:p>
            <a:r>
              <a:rPr lang="en-US" dirty="0" smtClean="0"/>
              <a:t>Representing data with matrices</a:t>
            </a:r>
            <a:endParaRPr lang="en-US" dirty="0"/>
          </a:p>
        </p:txBody>
      </p:sp>
      <p:grpSp>
        <p:nvGrpSpPr>
          <p:cNvPr id="24" name="Group 23"/>
          <p:cNvGrpSpPr/>
          <p:nvPr/>
        </p:nvGrpSpPr>
        <p:grpSpPr>
          <a:xfrm>
            <a:off x="375174" y="5431113"/>
            <a:ext cx="11661773" cy="1082928"/>
            <a:chOff x="379184" y="2193075"/>
            <a:chExt cx="11661773" cy="1082928"/>
          </a:xfrm>
        </p:grpSpPr>
        <p:graphicFrame>
          <p:nvGraphicFramePr>
            <p:cNvPr id="9" name="Content Placeholder 12"/>
            <p:cNvGraphicFramePr>
              <a:graphicFrameLocks/>
            </p:cNvGraphicFramePr>
            <p:nvPr>
              <p:extLst>
                <p:ext uri="{D42A27DB-BD31-4B8C-83A1-F6EECF244321}">
                  <p14:modId xmlns:p14="http://schemas.microsoft.com/office/powerpoint/2010/main" val="2023534889"/>
                </p:ext>
              </p:extLst>
            </p:nvPr>
          </p:nvGraphicFramePr>
          <p:xfrm>
            <a:off x="379184" y="2193075"/>
            <a:ext cx="10813569" cy="731520"/>
          </p:xfrm>
          <a:graphic>
            <a:graphicData uri="http://schemas.openxmlformats.org/drawingml/2006/table">
              <a:tbl>
                <a:tblPr>
                  <a:effectLst/>
                  <a:tableStyleId>{284E427A-3D55-4303-BF80-6455036E1DE7}</a:tableStyleId>
                </a:tblPr>
                <a:tblGrid>
                  <a:gridCol w="394516"/>
                  <a:gridCol w="230386"/>
                  <a:gridCol w="230386"/>
                  <a:gridCol w="230386"/>
                  <a:gridCol w="230386"/>
                  <a:gridCol w="230386"/>
                  <a:gridCol w="230386"/>
                  <a:gridCol w="230386"/>
                  <a:gridCol w="230386"/>
                  <a:gridCol w="230386"/>
                  <a:gridCol w="230386"/>
                  <a:gridCol w="230386"/>
                  <a:gridCol w="230386"/>
                  <a:gridCol w="230386"/>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41167"/>
                  <a:gridCol w="221368"/>
                  <a:gridCol w="230386"/>
                  <a:gridCol w="230386"/>
                  <a:gridCol w="230386"/>
                </a:tblGrid>
                <a:tr h="217303">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C</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T</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U</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G</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smtClean="0"/>
                          <a:t>A</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1</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1" name="Rectangle 10"/>
            <p:cNvSpPr/>
            <p:nvPr/>
          </p:nvSpPr>
          <p:spPr>
            <a:xfrm>
              <a:off x="9152181" y="2906671"/>
              <a:ext cx="2888776" cy="369332"/>
            </a:xfrm>
            <a:prstGeom prst="rect">
              <a:avLst/>
            </a:prstGeom>
          </p:spPr>
          <p:txBody>
            <a:bodyPr wrap="square">
              <a:spAutoFit/>
            </a:bodyPr>
            <a:lstStyle/>
            <a:p>
              <a:pPr algn="ctr"/>
              <a:r>
                <a:rPr lang="en-US" dirty="0" smtClean="0"/>
                <a:t>…  1,000,000 + variables</a:t>
              </a:r>
              <a:endParaRPr lang="en-US" dirty="0"/>
            </a:p>
          </p:txBody>
        </p:sp>
      </p:grpSp>
      <p:graphicFrame>
        <p:nvGraphicFramePr>
          <p:cNvPr id="20" name="Table 19"/>
          <p:cNvGraphicFramePr>
            <a:graphicFrameLocks noGrp="1"/>
          </p:cNvGraphicFramePr>
          <p:nvPr>
            <p:extLst>
              <p:ext uri="{D42A27DB-BD31-4B8C-83A1-F6EECF244321}">
                <p14:modId xmlns:p14="http://schemas.microsoft.com/office/powerpoint/2010/main" val="2170225154"/>
              </p:ext>
            </p:extLst>
          </p:nvPr>
        </p:nvGraphicFramePr>
        <p:xfrm>
          <a:off x="417672" y="1965960"/>
          <a:ext cx="1635835" cy="1463040"/>
        </p:xfrm>
        <a:graphic>
          <a:graphicData uri="http://schemas.openxmlformats.org/drawingml/2006/table">
            <a:tbl>
              <a:tblPr>
                <a:effectLst/>
                <a:tableStyleId>{284E427A-3D55-4303-BF80-6455036E1DE7}</a:tableStyleId>
              </a:tblPr>
              <a:tblGrid>
                <a:gridCol w="417320"/>
                <a:gridCol w="243703"/>
                <a:gridCol w="243703"/>
                <a:gridCol w="243703"/>
                <a:gridCol w="243703"/>
                <a:gridCol w="243703"/>
              </a:tblGrid>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2</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2</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3</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4</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1" name="TextBox 20"/>
          <p:cNvSpPr txBox="1"/>
          <p:nvPr/>
        </p:nvSpPr>
        <p:spPr>
          <a:xfrm>
            <a:off x="554275" y="1577304"/>
            <a:ext cx="871908" cy="646331"/>
          </a:xfrm>
          <a:prstGeom prst="rect">
            <a:avLst/>
          </a:prstGeom>
          <a:noFill/>
        </p:spPr>
        <p:txBody>
          <a:bodyPr wrap="square" rtlCol="0">
            <a:spAutoFit/>
          </a:bodyPr>
          <a:lstStyle/>
          <a:p>
            <a:r>
              <a:rPr lang="en-US" dirty="0" smtClean="0">
                <a:solidFill>
                  <a:prstClr val="black"/>
                </a:solidFill>
              </a:rPr>
              <a:t>Q</a:t>
            </a:r>
            <a:r>
              <a:rPr lang="en-US" baseline="-25000" dirty="0">
                <a:solidFill>
                  <a:prstClr val="black"/>
                </a:solidFill>
              </a:rPr>
              <a:t>1</a:t>
            </a:r>
            <a:endParaRPr lang="en-US" sz="1000" dirty="0"/>
          </a:p>
          <a:p>
            <a:endParaRPr lang="en-US" dirty="0"/>
          </a:p>
        </p:txBody>
      </p:sp>
      <p:sp>
        <p:nvSpPr>
          <p:cNvPr id="22" name="TextBox 21"/>
          <p:cNvSpPr txBox="1"/>
          <p:nvPr/>
        </p:nvSpPr>
        <p:spPr>
          <a:xfrm>
            <a:off x="1819081" y="1577304"/>
            <a:ext cx="690761" cy="646331"/>
          </a:xfrm>
          <a:prstGeom prst="rect">
            <a:avLst/>
          </a:prstGeom>
          <a:noFill/>
        </p:spPr>
        <p:txBody>
          <a:bodyPr wrap="square" rtlCol="0">
            <a:spAutoFit/>
          </a:bodyPr>
          <a:lstStyle/>
          <a:p>
            <a:r>
              <a:rPr lang="en-US" dirty="0" smtClean="0">
                <a:solidFill>
                  <a:prstClr val="black"/>
                </a:solidFill>
              </a:rPr>
              <a:t>Q</a:t>
            </a:r>
            <a:r>
              <a:rPr lang="en-US" baseline="-25000" dirty="0">
                <a:solidFill>
                  <a:prstClr val="black"/>
                </a:solidFill>
              </a:rPr>
              <a:t>2</a:t>
            </a:r>
            <a:r>
              <a:rPr lang="en-US" baseline="-25000" dirty="0" smtClean="0">
                <a:solidFill>
                  <a:prstClr val="black"/>
                </a:solidFill>
              </a:rPr>
              <a:t>0</a:t>
            </a:r>
            <a:endParaRPr lang="en-US" sz="1000" dirty="0"/>
          </a:p>
          <a:p>
            <a:endParaRPr lang="en-US" dirty="0"/>
          </a:p>
        </p:txBody>
      </p:sp>
      <p:grpSp>
        <p:nvGrpSpPr>
          <p:cNvPr id="42" name="Group 41"/>
          <p:cNvGrpSpPr/>
          <p:nvPr/>
        </p:nvGrpSpPr>
        <p:grpSpPr>
          <a:xfrm>
            <a:off x="609600" y="2072360"/>
            <a:ext cx="2900526" cy="4522799"/>
            <a:chOff x="8943414" y="1820084"/>
            <a:chExt cx="2900526" cy="4522799"/>
          </a:xfrm>
        </p:grpSpPr>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3414" y="1820084"/>
              <a:ext cx="2900526" cy="4101671"/>
            </a:xfrm>
            <a:prstGeom prst="rect">
              <a:avLst/>
            </a:prstGeom>
          </p:spPr>
        </p:pic>
        <p:sp>
          <p:nvSpPr>
            <p:cNvPr id="44" name="TextBox 43"/>
            <p:cNvSpPr txBox="1"/>
            <p:nvPr/>
          </p:nvSpPr>
          <p:spPr>
            <a:xfrm>
              <a:off x="9637829" y="5819663"/>
              <a:ext cx="1511696" cy="523220"/>
            </a:xfrm>
            <a:prstGeom prst="rect">
              <a:avLst/>
            </a:prstGeom>
            <a:noFill/>
          </p:spPr>
          <p:txBody>
            <a:bodyPr wrap="none" rtlCol="0">
              <a:spAutoFit/>
            </a:bodyPr>
            <a:lstStyle/>
            <a:p>
              <a:pPr algn="ctr"/>
              <a:r>
                <a:rPr lang="en-US" sz="2800" b="1" dirty="0" smtClean="0"/>
                <a:t>Behavior</a:t>
              </a:r>
              <a:endParaRPr lang="en-US" sz="2800" b="1" dirty="0"/>
            </a:p>
          </p:txBody>
        </p:sp>
      </p:grpSp>
      <p:grpSp>
        <p:nvGrpSpPr>
          <p:cNvPr id="45" name="Group 44"/>
          <p:cNvGrpSpPr/>
          <p:nvPr/>
        </p:nvGrpSpPr>
        <p:grpSpPr>
          <a:xfrm>
            <a:off x="3891546" y="3195169"/>
            <a:ext cx="3552527" cy="3399990"/>
            <a:chOff x="4842536" y="2942893"/>
            <a:chExt cx="3552527" cy="3399990"/>
          </a:xfrm>
        </p:grpSpPr>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536" y="2942893"/>
              <a:ext cx="3552527" cy="2353549"/>
            </a:xfrm>
            <a:prstGeom prst="rect">
              <a:avLst/>
            </a:prstGeom>
          </p:spPr>
        </p:pic>
        <p:sp>
          <p:nvSpPr>
            <p:cNvPr id="47" name="TextBox 46"/>
            <p:cNvSpPr txBox="1"/>
            <p:nvPr/>
          </p:nvSpPr>
          <p:spPr>
            <a:xfrm>
              <a:off x="6064737" y="5819663"/>
              <a:ext cx="1108125" cy="523220"/>
            </a:xfrm>
            <a:prstGeom prst="rect">
              <a:avLst/>
            </a:prstGeom>
            <a:noFill/>
          </p:spPr>
          <p:txBody>
            <a:bodyPr wrap="none" rtlCol="0">
              <a:spAutoFit/>
            </a:bodyPr>
            <a:lstStyle/>
            <a:p>
              <a:pPr algn="ctr"/>
              <a:r>
                <a:rPr lang="en-US" sz="2800" b="1" dirty="0" smtClean="0"/>
                <a:t>Brains</a:t>
              </a:r>
              <a:endParaRPr lang="en-US" sz="2800" b="1" dirty="0"/>
            </a:p>
          </p:txBody>
        </p:sp>
      </p:grpSp>
      <p:graphicFrame>
        <p:nvGraphicFramePr>
          <p:cNvPr id="19" name="Content Placeholder 12"/>
          <p:cNvGraphicFramePr>
            <a:graphicFrameLocks/>
          </p:cNvGraphicFramePr>
          <p:nvPr>
            <p:extLst>
              <p:ext uri="{D42A27DB-BD31-4B8C-83A1-F6EECF244321}">
                <p14:modId xmlns:p14="http://schemas.microsoft.com/office/powerpoint/2010/main" val="3425067211"/>
              </p:ext>
            </p:extLst>
          </p:nvPr>
        </p:nvGraphicFramePr>
        <p:xfrm>
          <a:off x="375174" y="4307062"/>
          <a:ext cx="6524705" cy="731520"/>
        </p:xfrm>
        <a:graphic>
          <a:graphicData uri="http://schemas.openxmlformats.org/drawingml/2006/table">
            <a:tbl>
              <a:tblPr>
                <a:effectLst/>
                <a:tableStyleId>{284E427A-3D55-4303-BF80-6455036E1DE7}</a:tableStyleId>
              </a:tblPr>
              <a:tblGrid>
                <a:gridCol w="394516"/>
                <a:gridCol w="230386"/>
                <a:gridCol w="230386"/>
                <a:gridCol w="230386"/>
                <a:gridCol w="230386"/>
                <a:gridCol w="230386"/>
                <a:gridCol w="230386"/>
                <a:gridCol w="230386"/>
                <a:gridCol w="230386"/>
                <a:gridCol w="230386"/>
                <a:gridCol w="230386"/>
                <a:gridCol w="230386"/>
                <a:gridCol w="230386"/>
                <a:gridCol w="230386"/>
                <a:gridCol w="241167"/>
                <a:gridCol w="241167"/>
                <a:gridCol w="241167"/>
                <a:gridCol w="241167"/>
                <a:gridCol w="241167"/>
                <a:gridCol w="241167"/>
                <a:gridCol w="241167"/>
                <a:gridCol w="241167"/>
                <a:gridCol w="241167"/>
                <a:gridCol w="241167"/>
                <a:gridCol w="241167"/>
                <a:gridCol w="241167"/>
                <a:gridCol w="241167"/>
              </a:tblGrid>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2</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3</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pSp>
        <p:nvGrpSpPr>
          <p:cNvPr id="3" name="Group 2"/>
          <p:cNvGrpSpPr/>
          <p:nvPr/>
        </p:nvGrpSpPr>
        <p:grpSpPr>
          <a:xfrm>
            <a:off x="375174" y="3575542"/>
            <a:ext cx="7068899" cy="731520"/>
            <a:chOff x="4534208" y="4307062"/>
            <a:chExt cx="7068899" cy="731520"/>
          </a:xfrm>
        </p:grpSpPr>
        <p:graphicFrame>
          <p:nvGraphicFramePr>
            <p:cNvPr id="14" name="Content Placeholder 12"/>
            <p:cNvGraphicFramePr>
              <a:graphicFrameLocks/>
            </p:cNvGraphicFramePr>
            <p:nvPr>
              <p:extLst>
                <p:ext uri="{D42A27DB-BD31-4B8C-83A1-F6EECF244321}">
                  <p14:modId xmlns:p14="http://schemas.microsoft.com/office/powerpoint/2010/main" val="3045573156"/>
                </p:ext>
              </p:extLst>
            </p:nvPr>
          </p:nvGraphicFramePr>
          <p:xfrm>
            <a:off x="4534208" y="4307062"/>
            <a:ext cx="6524705" cy="731520"/>
          </p:xfrm>
          <a:graphic>
            <a:graphicData uri="http://schemas.openxmlformats.org/drawingml/2006/table">
              <a:tbl>
                <a:tblPr>
                  <a:effectLst/>
                  <a:tableStyleId>{284E427A-3D55-4303-BF80-6455036E1DE7}</a:tableStyleId>
                </a:tblPr>
                <a:tblGrid>
                  <a:gridCol w="394516"/>
                  <a:gridCol w="230386"/>
                  <a:gridCol w="230386"/>
                  <a:gridCol w="230386"/>
                  <a:gridCol w="230386"/>
                  <a:gridCol w="230386"/>
                  <a:gridCol w="230386"/>
                  <a:gridCol w="230386"/>
                  <a:gridCol w="230386"/>
                  <a:gridCol w="230386"/>
                  <a:gridCol w="230386"/>
                  <a:gridCol w="230386"/>
                  <a:gridCol w="230386"/>
                  <a:gridCol w="230386"/>
                  <a:gridCol w="241167"/>
                  <a:gridCol w="241167"/>
                  <a:gridCol w="241167"/>
                  <a:gridCol w="241167"/>
                  <a:gridCol w="241167"/>
                  <a:gridCol w="241167"/>
                  <a:gridCol w="241167"/>
                  <a:gridCol w="241167"/>
                  <a:gridCol w="241167"/>
                  <a:gridCol w="241167"/>
                  <a:gridCol w="241167"/>
                  <a:gridCol w="241167"/>
                  <a:gridCol w="241167"/>
                </a:tblGrid>
                <a:tr h="217303">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807">
                  <a:tc>
                    <a:txBody>
                      <a:bodyPr/>
                      <a:lstStyle/>
                      <a:p>
                        <a:pPr algn="ctr"/>
                        <a:r>
                          <a:rPr kumimoji="0" lang="en-US" sz="1800" b="1" i="0" u="none" strike="noStrike" kern="1200" cap="none" spc="0" normalizeH="0" baseline="0" noProof="0" dirty="0" smtClean="0">
                            <a:ln>
                              <a:noFill/>
                            </a:ln>
                            <a:solidFill>
                              <a:prstClr val="black"/>
                            </a:solidFill>
                            <a:effectLst/>
                            <a:uLnTx/>
                            <a:uFillTx/>
                            <a:latin typeface="+mn-lt"/>
                            <a:ea typeface="+mn-ea"/>
                            <a:cs typeface="+mn-cs"/>
                          </a:rPr>
                          <a:t>S</a:t>
                        </a:r>
                        <a:r>
                          <a:rPr kumimoji="0" lang="en-US" sz="1800" b="1" i="0" u="none" strike="noStrike" kern="1200" cap="none" spc="0" normalizeH="0" baseline="-25000" noProof="0" dirty="0" smtClean="0">
                            <a:ln>
                              <a:noFill/>
                            </a:ln>
                            <a:solidFill>
                              <a:prstClr val="black"/>
                            </a:solidFill>
                            <a:effectLst/>
                            <a:uLnTx/>
                            <a:uFillTx/>
                            <a:latin typeface="+mn-lt"/>
                            <a:ea typeface="+mn-ea"/>
                            <a:cs typeface="+mn-cs"/>
                          </a:rPr>
                          <a:t>1</a:t>
                        </a:r>
                        <a:endParaRPr lang="en-US" sz="1000"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4608066" y="4307497"/>
              <a:ext cx="764953" cy="338554"/>
            </a:xfrm>
            <a:prstGeom prst="rect">
              <a:avLst/>
            </a:prstGeom>
          </p:spPr>
          <p:txBody>
            <a:bodyPr wrap="none">
              <a:spAutoFit/>
            </a:bodyPr>
            <a:lstStyle/>
            <a:p>
              <a:pPr algn="ctr"/>
              <a:r>
                <a:rPr lang="en-US" sz="1600" dirty="0" smtClean="0"/>
                <a:t>voxel 1</a:t>
              </a:r>
              <a:endParaRPr lang="en-US" sz="1600" dirty="0"/>
            </a:p>
          </p:txBody>
        </p:sp>
        <p:sp>
          <p:nvSpPr>
            <p:cNvPr id="7" name="Rectangle 6"/>
            <p:cNvSpPr/>
            <p:nvPr/>
          </p:nvSpPr>
          <p:spPr>
            <a:xfrm>
              <a:off x="10051079" y="4307497"/>
              <a:ext cx="1552028" cy="338554"/>
            </a:xfrm>
            <a:prstGeom prst="rect">
              <a:avLst/>
            </a:prstGeom>
          </p:spPr>
          <p:txBody>
            <a:bodyPr wrap="none">
              <a:spAutoFit/>
            </a:bodyPr>
            <a:lstStyle/>
            <a:p>
              <a:pPr algn="ctr"/>
              <a:r>
                <a:rPr lang="en-US" sz="1600" dirty="0" smtClean="0"/>
                <a:t>… voxel </a:t>
              </a:r>
              <a:r>
                <a:rPr lang="en-US" sz="1600" dirty="0"/>
                <a:t>100,000</a:t>
              </a:r>
            </a:p>
          </p:txBody>
        </p:sp>
      </p:grpSp>
    </p:spTree>
    <p:extLst>
      <p:ext uri="{BB962C8B-B14F-4D97-AF65-F5344CB8AC3E}">
        <p14:creationId xmlns:p14="http://schemas.microsoft.com/office/powerpoint/2010/main" val="653664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xit" presetSubtype="0" fill="hold" nodeType="withEffect">
                                  <p:stCondLst>
                                    <p:cond delay="0"/>
                                  </p:stCondLst>
                                  <p:childTnLst>
                                    <p:animEffect transition="out" filter="fade">
                                      <p:cBhvr>
                                        <p:cTn id="15" dur="500"/>
                                        <p:tgtEl>
                                          <p:spTgt spid="42"/>
                                        </p:tgtEl>
                                      </p:cBhvr>
                                    </p:animEffect>
                                    <p:set>
                                      <p:cBhvr>
                                        <p:cTn id="16" dur="1" fill="hold">
                                          <p:stCondLst>
                                            <p:cond delay="499"/>
                                          </p:stCondLst>
                                        </p:cTn>
                                        <p:tgtEl>
                                          <p:spTgt spid="4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xit" presetSubtype="0" fill="hold" nodeType="withEffect">
                                  <p:stCondLst>
                                    <p:cond delay="0"/>
                                  </p:stCondLst>
                                  <p:childTnLst>
                                    <p:animEffect transition="out" filter="fad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33" name="Content Placeholder 12"/>
          <p:cNvGraphicFramePr>
            <a:graphicFrameLocks/>
          </p:cNvGraphicFramePr>
          <p:nvPr>
            <p:extLst>
              <p:ext uri="{D42A27DB-BD31-4B8C-83A1-F6EECF244321}">
                <p14:modId xmlns:p14="http://schemas.microsoft.com/office/powerpoint/2010/main" val="3808373861"/>
              </p:ext>
            </p:extLst>
          </p:nvPr>
        </p:nvGraphicFramePr>
        <p:xfrm>
          <a:off x="1068078" y="3592570"/>
          <a:ext cx="1828800" cy="1829465"/>
        </p:xfrm>
        <a:graphic>
          <a:graphicData uri="http://schemas.openxmlformats.org/drawingml/2006/table">
            <a:tbl>
              <a:tblPr>
                <a:tableStyleId>{284E427A-3D55-4303-BF80-6455036E1DE7}</a:tableStyleId>
              </a:tblPr>
              <a:tblGrid>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30" name="TextBox 29"/>
          <p:cNvSpPr txBox="1"/>
          <p:nvPr/>
        </p:nvSpPr>
        <p:spPr>
          <a:xfrm>
            <a:off x="1202772" y="2286944"/>
            <a:ext cx="1828800" cy="1107996"/>
          </a:xfrm>
          <a:prstGeom prst="rect">
            <a:avLst/>
          </a:prstGeom>
          <a:noFill/>
        </p:spPr>
        <p:txBody>
          <a:bodyPr wrap="square" rtlCol="0">
            <a:spAutoFit/>
          </a:bodyPr>
          <a:lstStyle/>
          <a:p>
            <a:pPr algn="ctr"/>
            <a:r>
              <a:rPr lang="en-US" sz="6600" dirty="0">
                <a:solidFill>
                  <a:schemeClr val="accent2">
                    <a:lumMod val="50000"/>
                  </a:schemeClr>
                </a:solidFill>
              </a:rPr>
              <a:t>Z</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aphicFrame>
        <p:nvGraphicFramePr>
          <p:cNvPr id="15" name="Content Placeholder 12"/>
          <p:cNvGraphicFramePr>
            <a:graphicFrameLocks/>
          </p:cNvGraphicFramePr>
          <p:nvPr>
            <p:extLst>
              <p:ext uri="{D42A27DB-BD31-4B8C-83A1-F6EECF244321}">
                <p14:modId xmlns:p14="http://schemas.microsoft.com/office/powerpoint/2010/main" val="3851753458"/>
              </p:ext>
            </p:extLst>
          </p:nvPr>
        </p:nvGraphicFramePr>
        <p:xfrm>
          <a:off x="3400243" y="3611814"/>
          <a:ext cx="914400" cy="1463572"/>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16" name="TextBox 15"/>
          <p:cNvSpPr txBox="1"/>
          <p:nvPr/>
        </p:nvSpPr>
        <p:spPr>
          <a:xfrm>
            <a:off x="2935362" y="2286944"/>
            <a:ext cx="1828800" cy="1107996"/>
          </a:xfrm>
          <a:prstGeom prst="rect">
            <a:avLst/>
          </a:prstGeom>
          <a:noFill/>
        </p:spPr>
        <p:txBody>
          <a:bodyPr wrap="square" rtlCol="0">
            <a:spAutoFit/>
          </a:bodyPr>
          <a:lstStyle/>
          <a:p>
            <a:pPr algn="ctr"/>
            <a:r>
              <a:rPr lang="en-US" sz="6600" dirty="0" smtClean="0">
                <a:solidFill>
                  <a:schemeClr val="accent2">
                    <a:lumMod val="50000"/>
                  </a:schemeClr>
                </a:solidFill>
              </a:rPr>
              <a:t>Q</a:t>
            </a:r>
            <a:r>
              <a:rPr lang="en-US" sz="6600" baseline="-25000" dirty="0" smtClean="0">
                <a:solidFill>
                  <a:schemeClr val="accent2">
                    <a:lumMod val="50000"/>
                  </a:schemeClr>
                </a:solidFill>
              </a:rPr>
              <a:t>1</a:t>
            </a:r>
            <a:endParaRPr lang="en-US" sz="6600" baseline="-25000" dirty="0">
              <a:solidFill>
                <a:schemeClr val="accent2">
                  <a:lumMod val="50000"/>
                </a:schemeClr>
              </a:solidFill>
            </a:endParaRPr>
          </a:p>
        </p:txBody>
      </p:sp>
      <p:grpSp>
        <p:nvGrpSpPr>
          <p:cNvPr id="20" name="Group 19"/>
          <p:cNvGrpSpPr/>
          <p:nvPr/>
        </p:nvGrpSpPr>
        <p:grpSpPr>
          <a:xfrm>
            <a:off x="7874209" y="2110683"/>
            <a:ext cx="1657060" cy="3460214"/>
            <a:chOff x="5565209" y="2349155"/>
            <a:chExt cx="1657060" cy="2441547"/>
          </a:xfrm>
        </p:grpSpPr>
        <p:sp>
          <p:nvSpPr>
            <p:cNvPr id="21" name="TextBox 20"/>
            <p:cNvSpPr txBox="1"/>
            <p:nvPr/>
          </p:nvSpPr>
          <p:spPr>
            <a:xfrm>
              <a:off x="5699133" y="2349155"/>
              <a:ext cx="1523136" cy="781808"/>
            </a:xfrm>
            <a:prstGeom prst="rect">
              <a:avLst/>
            </a:prstGeom>
            <a:noFill/>
          </p:spPr>
          <p:txBody>
            <a:bodyPr wrap="square" rtlCol="0">
              <a:spAutoFit/>
            </a:bodyPr>
            <a:lstStyle/>
            <a:p>
              <a:pPr algn="ctr"/>
              <a:r>
                <a:rPr lang="en-US" sz="6600" dirty="0" smtClean="0">
                  <a:solidFill>
                    <a:schemeClr val="accent2">
                      <a:lumMod val="75000"/>
                    </a:schemeClr>
                  </a:solidFill>
                  <a:cs typeface="Times New Roman" panose="02020603050405020304" pitchFamily="18" charset="0"/>
                </a:rPr>
                <a:t>F</a:t>
              </a:r>
              <a:r>
                <a:rPr lang="en-US" sz="6600" baseline="-25000" dirty="0" smtClean="0">
                  <a:solidFill>
                    <a:schemeClr val="accent2">
                      <a:lumMod val="75000"/>
                    </a:schemeClr>
                  </a:solidFill>
                  <a:cs typeface="Times New Roman" panose="02020603050405020304" pitchFamily="18" charset="0"/>
                </a:rPr>
                <a:t>1</a:t>
              </a:r>
              <a:endParaRPr lang="en-US" sz="6600" baseline="-25000" dirty="0">
                <a:solidFill>
                  <a:schemeClr val="accent2">
                    <a:lumMod val="75000"/>
                  </a:schemeClr>
                </a:solidFill>
              </a:endParaRPr>
            </a:p>
          </p:txBody>
        </p:sp>
        <p:graphicFrame>
          <p:nvGraphicFramePr>
            <p:cNvPr id="22" name="Content Placeholder 12"/>
            <p:cNvGraphicFramePr>
              <a:graphicFrameLocks/>
            </p:cNvGraphicFramePr>
            <p:nvPr>
              <p:extLst>
                <p:ext uri="{D42A27DB-BD31-4B8C-83A1-F6EECF244321}">
                  <p14:modId xmlns:p14="http://schemas.microsoft.com/office/powerpoint/2010/main" val="454407328"/>
                </p:ext>
              </p:extLst>
            </p:nvPr>
          </p:nvGraphicFramePr>
          <p:xfrm>
            <a:off x="5565209" y="3242208"/>
            <a:ext cx="1570989" cy="1548494"/>
          </p:xfrm>
          <a:graphic>
            <a:graphicData uri="http://schemas.openxmlformats.org/drawingml/2006/table">
              <a:tbl>
                <a:tblPr>
                  <a:effectLst/>
                  <a:tableStyleId>{284E427A-3D55-4303-BF80-6455036E1DE7}</a:tableStyleId>
                </a:tblPr>
                <a:tblGrid>
                  <a:gridCol w="560705"/>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pSp>
      <p:sp>
        <p:nvSpPr>
          <p:cNvPr id="24" name="TextBox 23"/>
          <p:cNvSpPr txBox="1"/>
          <p:nvPr/>
        </p:nvSpPr>
        <p:spPr>
          <a:xfrm>
            <a:off x="5680744" y="2214029"/>
            <a:ext cx="1523136" cy="1107996"/>
          </a:xfrm>
          <a:prstGeom prst="rect">
            <a:avLst/>
          </a:prstGeom>
          <a:noFill/>
        </p:spPr>
        <p:txBody>
          <a:bodyPr wrap="square" rtlCol="0">
            <a:spAutoFit/>
          </a:bodyPr>
          <a:lstStyle/>
          <a:p>
            <a:pPr algn="ctr"/>
            <a:r>
              <a:rPr lang="en-US" sz="6600" dirty="0"/>
              <a:t>=</a:t>
            </a:r>
            <a:endParaRPr lang="en-US" sz="6600" baseline="-25000" dirty="0"/>
          </a:p>
        </p:txBody>
      </p:sp>
    </p:spTree>
    <p:extLst>
      <p:ext uri="{BB962C8B-B14F-4D97-AF65-F5344CB8AC3E}">
        <p14:creationId xmlns:p14="http://schemas.microsoft.com/office/powerpoint/2010/main" val="934746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2"/>
          <p:cNvGraphicFramePr>
            <a:graphicFrameLocks/>
          </p:cNvGraphicFramePr>
          <p:nvPr>
            <p:extLst>
              <p:ext uri="{D42A27DB-BD31-4B8C-83A1-F6EECF244321}">
                <p14:modId xmlns:p14="http://schemas.microsoft.com/office/powerpoint/2010/main" val="150483924"/>
              </p:ext>
            </p:extLst>
          </p:nvPr>
        </p:nvGraphicFramePr>
        <p:xfrm>
          <a:off x="583572" y="3415332"/>
          <a:ext cx="3200400" cy="1829465"/>
        </p:xfrm>
        <a:graphic>
          <a:graphicData uri="http://schemas.openxmlformats.org/drawingml/2006/table">
            <a:tbl>
              <a:tblPr>
                <a:tableStyleId>{284E427A-3D55-4303-BF80-6455036E1DE7}</a:tableStyleId>
              </a:tblPr>
              <a:tblGrid>
                <a:gridCol w="457200"/>
                <a:gridCol w="457200"/>
                <a:gridCol w="457200"/>
                <a:gridCol w="457200"/>
                <a:gridCol w="457200"/>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12" name="TextBox 11"/>
          <p:cNvSpPr txBox="1"/>
          <p:nvPr/>
        </p:nvSpPr>
        <p:spPr>
          <a:xfrm>
            <a:off x="756186" y="2102540"/>
            <a:ext cx="3200399" cy="1107996"/>
          </a:xfrm>
          <a:prstGeom prst="rect">
            <a:avLst/>
          </a:prstGeom>
          <a:noFill/>
        </p:spPr>
        <p:txBody>
          <a:bodyPr wrap="square" rtlCol="0">
            <a:spAutoFit/>
          </a:bodyPr>
          <a:lstStyle/>
          <a:p>
            <a:pPr algn="ctr"/>
            <a:r>
              <a:rPr lang="en-US" sz="6600" dirty="0">
                <a:solidFill>
                  <a:schemeClr val="accent3">
                    <a:lumMod val="50000"/>
                  </a:schemeClr>
                </a:solidFill>
              </a:rPr>
              <a:t>Z</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14" name="Content Placeholder 12"/>
          <p:cNvGraphicFramePr>
            <a:graphicFrameLocks/>
          </p:cNvGraphicFramePr>
          <p:nvPr>
            <p:extLst>
              <p:ext uri="{D42A27DB-BD31-4B8C-83A1-F6EECF244321}">
                <p14:modId xmlns:p14="http://schemas.microsoft.com/office/powerpoint/2010/main" val="550463865"/>
              </p:ext>
            </p:extLst>
          </p:nvPr>
        </p:nvGraphicFramePr>
        <p:xfrm>
          <a:off x="4110521" y="3396649"/>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22" name="TextBox 21"/>
          <p:cNvSpPr txBox="1"/>
          <p:nvPr/>
        </p:nvSpPr>
        <p:spPr>
          <a:xfrm>
            <a:off x="3644926" y="2209968"/>
            <a:ext cx="1828800" cy="1107996"/>
          </a:xfrm>
          <a:prstGeom prst="rect">
            <a:avLst/>
          </a:prstGeom>
          <a:noFill/>
        </p:spPr>
        <p:txBody>
          <a:bodyPr wrap="square" rtlCol="0">
            <a:spAutoFit/>
          </a:bodyPr>
          <a:lstStyle/>
          <a:p>
            <a:pPr algn="ctr"/>
            <a:r>
              <a:rPr lang="en-US" sz="6600" dirty="0" smtClean="0">
                <a:solidFill>
                  <a:schemeClr val="accent3">
                    <a:lumMod val="50000"/>
                  </a:schemeClr>
                </a:solidFill>
              </a:rPr>
              <a:t>Q</a:t>
            </a:r>
            <a:r>
              <a:rPr lang="en-US" sz="6600" baseline="-25000" dirty="0" smtClean="0">
                <a:solidFill>
                  <a:schemeClr val="accent3">
                    <a:lumMod val="50000"/>
                  </a:schemeClr>
                </a:solidFill>
              </a:rPr>
              <a:t>2</a:t>
            </a:r>
            <a:endParaRPr lang="en-US" sz="6600" baseline="-25000" dirty="0">
              <a:solidFill>
                <a:schemeClr val="accent3">
                  <a:lumMod val="50000"/>
                </a:schemeClr>
              </a:solidFill>
            </a:endParaRPr>
          </a:p>
        </p:txBody>
      </p:sp>
      <p:grpSp>
        <p:nvGrpSpPr>
          <p:cNvPr id="23" name="Group 22"/>
          <p:cNvGrpSpPr/>
          <p:nvPr/>
        </p:nvGrpSpPr>
        <p:grpSpPr>
          <a:xfrm>
            <a:off x="7874209" y="2110683"/>
            <a:ext cx="1657060" cy="3460214"/>
            <a:chOff x="5565209" y="2349155"/>
            <a:chExt cx="1657060" cy="2441547"/>
          </a:xfrm>
        </p:grpSpPr>
        <p:sp>
          <p:nvSpPr>
            <p:cNvPr id="24" name="TextBox 23"/>
            <p:cNvSpPr txBox="1"/>
            <p:nvPr/>
          </p:nvSpPr>
          <p:spPr>
            <a:xfrm>
              <a:off x="5699133" y="2349155"/>
              <a:ext cx="1523136" cy="781808"/>
            </a:xfrm>
            <a:prstGeom prst="rect">
              <a:avLst/>
            </a:prstGeom>
            <a:noFill/>
          </p:spPr>
          <p:txBody>
            <a:bodyPr wrap="square" rtlCol="0">
              <a:spAutoFit/>
            </a:bodyPr>
            <a:lstStyle/>
            <a:p>
              <a:pPr algn="ctr"/>
              <a:r>
                <a:rPr lang="en-US" sz="6600" dirty="0" smtClean="0">
                  <a:solidFill>
                    <a:schemeClr val="accent3">
                      <a:lumMod val="75000"/>
                    </a:schemeClr>
                  </a:solidFill>
                  <a:cs typeface="Times New Roman" panose="02020603050405020304" pitchFamily="18" charset="0"/>
                </a:rPr>
                <a:t>F</a:t>
              </a:r>
              <a:r>
                <a:rPr lang="en-US" sz="6600" baseline="-25000" dirty="0" smtClean="0">
                  <a:solidFill>
                    <a:schemeClr val="accent3">
                      <a:lumMod val="75000"/>
                    </a:schemeClr>
                  </a:solidFill>
                  <a:cs typeface="Times New Roman" panose="02020603050405020304" pitchFamily="18" charset="0"/>
                </a:rPr>
                <a:t>2</a:t>
              </a:r>
              <a:endParaRPr lang="en-US" sz="6600" baseline="-25000" dirty="0">
                <a:solidFill>
                  <a:schemeClr val="accent3">
                    <a:lumMod val="75000"/>
                  </a:schemeClr>
                </a:solidFill>
              </a:endParaRPr>
            </a:p>
          </p:txBody>
        </p:sp>
        <p:graphicFrame>
          <p:nvGraphicFramePr>
            <p:cNvPr id="25" name="Content Placeholder 12"/>
            <p:cNvGraphicFramePr>
              <a:graphicFrameLocks/>
            </p:cNvGraphicFramePr>
            <p:nvPr>
              <p:extLst>
                <p:ext uri="{D42A27DB-BD31-4B8C-83A1-F6EECF244321}">
                  <p14:modId xmlns:p14="http://schemas.microsoft.com/office/powerpoint/2010/main" val="2979253174"/>
                </p:ext>
              </p:extLst>
            </p:nvPr>
          </p:nvGraphicFramePr>
          <p:xfrm>
            <a:off x="5565209" y="3242208"/>
            <a:ext cx="1570989" cy="1548494"/>
          </p:xfrm>
          <a:graphic>
            <a:graphicData uri="http://schemas.openxmlformats.org/drawingml/2006/table">
              <a:tbl>
                <a:tblPr>
                  <a:effectLst/>
                  <a:tableStyleId>{284E427A-3D55-4303-BF80-6455036E1DE7}</a:tableStyleId>
                </a:tblPr>
                <a:tblGrid>
                  <a:gridCol w="560705"/>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grpSp>
      <p:sp>
        <p:nvSpPr>
          <p:cNvPr id="26" name="TextBox 25"/>
          <p:cNvSpPr txBox="1"/>
          <p:nvPr/>
        </p:nvSpPr>
        <p:spPr>
          <a:xfrm>
            <a:off x="5680744" y="2214029"/>
            <a:ext cx="1523136" cy="1107996"/>
          </a:xfrm>
          <a:prstGeom prst="rect">
            <a:avLst/>
          </a:prstGeom>
          <a:noFill/>
        </p:spPr>
        <p:txBody>
          <a:bodyPr wrap="square" rtlCol="0">
            <a:spAutoFit/>
          </a:bodyPr>
          <a:lstStyle/>
          <a:p>
            <a:pPr algn="ctr"/>
            <a:r>
              <a:rPr lang="en-US" sz="6600" dirty="0"/>
              <a:t>=</a:t>
            </a:r>
            <a:endParaRPr lang="en-US" sz="6600" baseline="-25000" dirty="0"/>
          </a:p>
        </p:txBody>
      </p:sp>
    </p:spTree>
    <p:extLst>
      <p:ext uri="{BB962C8B-B14F-4D97-AF65-F5344CB8AC3E}">
        <p14:creationId xmlns:p14="http://schemas.microsoft.com/office/powerpoint/2010/main" val="3799080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graphicFrame>
        <p:nvGraphicFramePr>
          <p:cNvPr id="11" name="Content Placeholder 12"/>
          <p:cNvGraphicFramePr>
            <a:graphicFrameLocks/>
          </p:cNvGraphicFramePr>
          <p:nvPr>
            <p:extLst>
              <p:ext uri="{D42A27DB-BD31-4B8C-83A1-F6EECF244321}">
                <p14:modId xmlns:p14="http://schemas.microsoft.com/office/powerpoint/2010/main" val="2597343470"/>
              </p:ext>
            </p:extLst>
          </p:nvPr>
        </p:nvGraphicFramePr>
        <p:xfrm>
          <a:off x="1749486" y="3388357"/>
          <a:ext cx="914400" cy="1829465"/>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sp>
        <p:nvSpPr>
          <p:cNvPr id="12" name="TextBox 11"/>
          <p:cNvSpPr txBox="1"/>
          <p:nvPr/>
        </p:nvSpPr>
        <p:spPr>
          <a:xfrm>
            <a:off x="1749486" y="2075565"/>
            <a:ext cx="1488389"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Z</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aphicFrame>
        <p:nvGraphicFramePr>
          <p:cNvPr id="20" name="Content Placeholder 12"/>
          <p:cNvGraphicFramePr>
            <a:graphicFrameLocks/>
          </p:cNvGraphicFramePr>
          <p:nvPr>
            <p:extLst>
              <p:ext uri="{D42A27DB-BD31-4B8C-83A1-F6EECF244321}">
                <p14:modId xmlns:p14="http://schemas.microsoft.com/office/powerpoint/2010/main" val="3474995678"/>
              </p:ext>
            </p:extLst>
          </p:nvPr>
        </p:nvGraphicFramePr>
        <p:xfrm>
          <a:off x="2857151" y="3388357"/>
          <a:ext cx="914400" cy="731786"/>
        </p:xfrm>
        <a:graphic>
          <a:graphicData uri="http://schemas.openxmlformats.org/drawingml/2006/table">
            <a:tbl>
              <a:tblPr>
                <a:tableStyleId>{284E427A-3D55-4303-BF80-6455036E1DE7}</a:tableStyleId>
              </a:tblPr>
              <a:tblGrid>
                <a:gridCol w="457200"/>
                <a:gridCol w="457200"/>
              </a:tblGrid>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r h="365893">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sz="400" b="0" dirty="0"/>
                    </a:p>
                  </a:txBody>
                  <a:tcPr marL="58130" marR="58130" marT="29063" marB="2906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sp>
        <p:nvSpPr>
          <p:cNvPr id="22" name="TextBox 21"/>
          <p:cNvSpPr txBox="1"/>
          <p:nvPr/>
        </p:nvSpPr>
        <p:spPr>
          <a:xfrm>
            <a:off x="2722457" y="2132904"/>
            <a:ext cx="1211664" cy="1107996"/>
          </a:xfrm>
          <a:prstGeom prst="rect">
            <a:avLst/>
          </a:prstGeom>
          <a:noFill/>
        </p:spPr>
        <p:txBody>
          <a:bodyPr wrap="square" rtlCol="0">
            <a:spAutoFit/>
          </a:bodyPr>
          <a:lstStyle/>
          <a:p>
            <a:pPr algn="ctr"/>
            <a:r>
              <a:rPr lang="en-US" sz="6600" dirty="0" smtClean="0">
                <a:solidFill>
                  <a:schemeClr val="tx2">
                    <a:lumMod val="90000"/>
                    <a:lumOff val="10000"/>
                  </a:schemeClr>
                </a:solidFill>
              </a:rPr>
              <a:t>Q</a:t>
            </a:r>
            <a:r>
              <a:rPr lang="en-US" sz="6600" baseline="-25000" dirty="0" smtClean="0">
                <a:solidFill>
                  <a:schemeClr val="tx2">
                    <a:lumMod val="90000"/>
                    <a:lumOff val="10000"/>
                  </a:schemeClr>
                </a:solidFill>
              </a:rPr>
              <a:t>3</a:t>
            </a:r>
            <a:endParaRPr lang="en-US" sz="6600" baseline="-25000" dirty="0">
              <a:solidFill>
                <a:schemeClr val="tx2">
                  <a:lumMod val="90000"/>
                  <a:lumOff val="10000"/>
                </a:schemeClr>
              </a:solidFill>
            </a:endParaRPr>
          </a:p>
        </p:txBody>
      </p:sp>
      <p:grpSp>
        <p:nvGrpSpPr>
          <p:cNvPr id="23" name="Group 22"/>
          <p:cNvGrpSpPr/>
          <p:nvPr/>
        </p:nvGrpSpPr>
        <p:grpSpPr>
          <a:xfrm>
            <a:off x="7874209" y="2110683"/>
            <a:ext cx="1657060" cy="3460214"/>
            <a:chOff x="5565209" y="2349155"/>
            <a:chExt cx="1657060" cy="2441547"/>
          </a:xfrm>
        </p:grpSpPr>
        <p:sp>
          <p:nvSpPr>
            <p:cNvPr id="24" name="TextBox 23"/>
            <p:cNvSpPr txBox="1"/>
            <p:nvPr/>
          </p:nvSpPr>
          <p:spPr>
            <a:xfrm>
              <a:off x="5699133" y="2349155"/>
              <a:ext cx="1523136" cy="781808"/>
            </a:xfrm>
            <a:prstGeom prst="rect">
              <a:avLst/>
            </a:prstGeom>
            <a:noFill/>
          </p:spPr>
          <p:txBody>
            <a:bodyPr wrap="square" rtlCol="0">
              <a:spAutoFit/>
            </a:bodyPr>
            <a:lstStyle/>
            <a:p>
              <a:pPr algn="ctr"/>
              <a:r>
                <a:rPr lang="en-US" sz="6600" dirty="0" smtClean="0">
                  <a:solidFill>
                    <a:schemeClr val="tx2">
                      <a:lumMod val="75000"/>
                      <a:lumOff val="25000"/>
                    </a:schemeClr>
                  </a:solidFill>
                  <a:cs typeface="Times New Roman" panose="02020603050405020304" pitchFamily="18" charset="0"/>
                </a:rPr>
                <a:t>F</a:t>
              </a:r>
              <a:r>
                <a:rPr lang="en-US" sz="6600" baseline="-25000" dirty="0" smtClean="0">
                  <a:solidFill>
                    <a:schemeClr val="tx2">
                      <a:lumMod val="75000"/>
                      <a:lumOff val="25000"/>
                    </a:schemeClr>
                  </a:solidFill>
                  <a:cs typeface="Times New Roman" panose="02020603050405020304" pitchFamily="18" charset="0"/>
                </a:rPr>
                <a:t>3</a:t>
              </a:r>
              <a:endParaRPr lang="en-US" sz="6600" baseline="-25000" dirty="0">
                <a:solidFill>
                  <a:schemeClr val="tx2">
                    <a:lumMod val="75000"/>
                    <a:lumOff val="25000"/>
                  </a:schemeClr>
                </a:solidFill>
              </a:endParaRPr>
            </a:p>
          </p:txBody>
        </p:sp>
        <p:graphicFrame>
          <p:nvGraphicFramePr>
            <p:cNvPr id="25" name="Content Placeholder 12"/>
            <p:cNvGraphicFramePr>
              <a:graphicFrameLocks/>
            </p:cNvGraphicFramePr>
            <p:nvPr>
              <p:extLst>
                <p:ext uri="{D42A27DB-BD31-4B8C-83A1-F6EECF244321}">
                  <p14:modId xmlns:p14="http://schemas.microsoft.com/office/powerpoint/2010/main" val="2838096673"/>
                </p:ext>
              </p:extLst>
            </p:nvPr>
          </p:nvGraphicFramePr>
          <p:xfrm>
            <a:off x="5565209" y="3242208"/>
            <a:ext cx="1570989" cy="1548494"/>
          </p:xfrm>
          <a:graphic>
            <a:graphicData uri="http://schemas.openxmlformats.org/drawingml/2006/table">
              <a:tbl>
                <a:tblPr>
                  <a:effectLst/>
                  <a:tableStyleId>{284E427A-3D55-4303-BF80-6455036E1DE7}</a:tableStyleId>
                </a:tblPr>
                <a:tblGrid>
                  <a:gridCol w="560705"/>
                  <a:gridCol w="505142"/>
                  <a:gridCol w="505142"/>
                </a:tblGrid>
                <a:tr h="365760">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F</a:t>
                        </a:r>
                        <a:r>
                          <a:rPr lang="en-US" b="1" baseline="-25000"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pPr algn="ctr"/>
                        <a:r>
                          <a:rPr lang="en-US" b="1" dirty="0" smtClean="0"/>
                          <a:t>SS</a:t>
                        </a:r>
                        <a:r>
                          <a:rPr lang="en-US" b="1" baseline="-25000" dirty="0" smtClean="0"/>
                          <a:t>1</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r>
                <a:tr h="365760">
                  <a:tc>
                    <a:txBody>
                      <a:bodyPr/>
                      <a:lstStyle/>
                      <a:p>
                        <a:pPr algn="ctr"/>
                        <a:r>
                          <a:rPr lang="en-US" b="1" dirty="0" smtClean="0"/>
                          <a:t>SS</a:t>
                        </a:r>
                        <a:r>
                          <a:rPr lang="en-US" b="1" baseline="-25000" dirty="0" smtClean="0"/>
                          <a:t>2</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r>
                <a:tr h="365760">
                  <a:tc>
                    <a:txBody>
                      <a:bodyPr/>
                      <a:lstStyle/>
                      <a:p>
                        <a:pPr algn="ctr"/>
                        <a:r>
                          <a:rPr lang="en-US" b="1" dirty="0" smtClean="0"/>
                          <a:t>SS</a:t>
                        </a:r>
                        <a:r>
                          <a:rPr lang="en-US" b="1" baseline="-25000" dirty="0" smtClean="0"/>
                          <a:t>3</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r>
                <a:tr h="365760">
                  <a:tc>
                    <a:txBody>
                      <a:bodyPr/>
                      <a:lstStyle/>
                      <a:p>
                        <a:pPr algn="ctr"/>
                        <a:r>
                          <a:rPr lang="en-US" b="1" dirty="0" smtClean="0"/>
                          <a:t>SS</a:t>
                        </a:r>
                        <a:r>
                          <a:rPr lang="en-US" b="1" baseline="-25000" dirty="0" smtClean="0"/>
                          <a:t>4</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r>
                <a:tr h="365760">
                  <a:tc>
                    <a:txBody>
                      <a:bodyPr/>
                      <a:lstStyle/>
                      <a:p>
                        <a:pPr algn="ctr"/>
                        <a:r>
                          <a:rPr lang="en-US" b="1" dirty="0" smtClean="0"/>
                          <a:t>SS</a:t>
                        </a:r>
                        <a:r>
                          <a:rPr lang="en-US" b="1" baseline="-25000" dirty="0" smtClean="0"/>
                          <a:t>5</a:t>
                        </a:r>
                        <a:endParaRPr lang="en-US" b="1" dirty="0"/>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endParaRPr lang="en-US"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75000"/>
                          <a:lumOff val="25000"/>
                        </a:schemeClr>
                      </a:solidFill>
                    </a:tcPr>
                  </a:tc>
                </a:tr>
              </a:tbl>
            </a:graphicData>
          </a:graphic>
        </p:graphicFrame>
      </p:grpSp>
      <p:sp>
        <p:nvSpPr>
          <p:cNvPr id="26" name="TextBox 25"/>
          <p:cNvSpPr txBox="1"/>
          <p:nvPr/>
        </p:nvSpPr>
        <p:spPr>
          <a:xfrm>
            <a:off x="5680744" y="2214029"/>
            <a:ext cx="1523136" cy="1107996"/>
          </a:xfrm>
          <a:prstGeom prst="rect">
            <a:avLst/>
          </a:prstGeom>
          <a:noFill/>
        </p:spPr>
        <p:txBody>
          <a:bodyPr wrap="square" rtlCol="0">
            <a:spAutoFit/>
          </a:bodyPr>
          <a:lstStyle/>
          <a:p>
            <a:pPr algn="ctr"/>
            <a:r>
              <a:rPr lang="en-US" sz="6600" dirty="0"/>
              <a:t>=</a:t>
            </a:r>
            <a:endParaRPr lang="en-US" sz="6600" baseline="-25000" dirty="0"/>
          </a:p>
        </p:txBody>
      </p:sp>
    </p:spTree>
    <p:extLst>
      <p:ext uri="{BB962C8B-B14F-4D97-AF65-F5344CB8AC3E}">
        <p14:creationId xmlns:p14="http://schemas.microsoft.com/office/powerpoint/2010/main" val="3799080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Factor Analysis – Step </a:t>
            </a:r>
            <a:r>
              <a:rPr lang="en-US" dirty="0" smtClean="0"/>
              <a:t>5</a:t>
            </a:r>
            <a:endParaRPr lang="en-US" dirty="0"/>
          </a:p>
        </p:txBody>
      </p:sp>
      <p:sp>
        <p:nvSpPr>
          <p:cNvPr id="3" name="Content Placeholder 2"/>
          <p:cNvSpPr>
            <a:spLocks noGrp="1"/>
          </p:cNvSpPr>
          <p:nvPr>
            <p:ph idx="1"/>
          </p:nvPr>
        </p:nvSpPr>
        <p:spPr>
          <a:xfrm>
            <a:off x="609600" y="1600201"/>
            <a:ext cx="10972800" cy="4596294"/>
          </a:xfrm>
        </p:spPr>
        <p:txBody>
          <a:bodyPr/>
          <a:lstStyle/>
          <a:p>
            <a:r>
              <a:rPr lang="en-US" dirty="0" smtClean="0"/>
              <a:t>Quick summary on partial projections</a:t>
            </a:r>
          </a:p>
          <a:p>
            <a:pPr lvl="1"/>
            <a:r>
              <a:rPr lang="en-US" dirty="0" smtClean="0"/>
              <a:t>Factor scores from the perspective </a:t>
            </a:r>
            <a:r>
              <a:rPr lang="en-US" i="1" dirty="0" smtClean="0"/>
              <a:t>of each table</a:t>
            </a:r>
            <a:r>
              <a:rPr lang="en-US" dirty="0" smtClean="0"/>
              <a:t>.</a:t>
            </a:r>
          </a:p>
          <a:p>
            <a:pPr lvl="1"/>
            <a:r>
              <a:rPr lang="en-US" dirty="0" smtClean="0"/>
              <a:t>Can compute contributions </a:t>
            </a:r>
            <a:r>
              <a:rPr lang="en-US" i="1" dirty="0" smtClean="0"/>
              <a:t>of each table</a:t>
            </a:r>
          </a:p>
          <a:p>
            <a:pPr lvl="2"/>
            <a:r>
              <a:rPr lang="en-US" dirty="0" smtClean="0"/>
              <a:t>i.e., “partial inertia”, which is the variance per (normalized) table from the analysis</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75082621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MFA summary</a:t>
            </a:r>
            <a:endParaRPr lang="en-US" dirty="0"/>
          </a:p>
        </p:txBody>
      </p:sp>
      <p:sp>
        <p:nvSpPr>
          <p:cNvPr id="3" name="Content Placeholder 2"/>
          <p:cNvSpPr>
            <a:spLocks noGrp="1"/>
          </p:cNvSpPr>
          <p:nvPr>
            <p:ph idx="1"/>
          </p:nvPr>
        </p:nvSpPr>
        <p:spPr>
          <a:xfrm>
            <a:off x="609600" y="1696421"/>
            <a:ext cx="10972800" cy="4525963"/>
          </a:xfrm>
        </p:spPr>
        <p:txBody>
          <a:bodyPr>
            <a:normAutofit fontScale="92500" lnSpcReduction="10000"/>
          </a:bodyPr>
          <a:lstStyle/>
          <a:p>
            <a:pPr marL="514350" indent="-514350">
              <a:buFont typeface="+mj-lt"/>
              <a:buAutoNum type="arabicPeriod"/>
            </a:pPr>
            <a:r>
              <a:rPr lang="en-US" dirty="0" smtClean="0"/>
              <a:t>Perform PCA on each table</a:t>
            </a:r>
          </a:p>
          <a:p>
            <a:pPr marL="514350" indent="-514350">
              <a:buFont typeface="+mj-lt"/>
              <a:buAutoNum type="arabicPeriod"/>
            </a:pPr>
            <a:r>
              <a:rPr lang="en-US" dirty="0" smtClean="0"/>
              <a:t>Divide each table by its </a:t>
            </a:r>
            <a:r>
              <a:rPr lang="en-US" i="1" dirty="0" smtClean="0"/>
              <a:t>first singular value</a:t>
            </a:r>
          </a:p>
          <a:p>
            <a:pPr marL="514350" indent="-514350">
              <a:buFont typeface="+mj-lt"/>
              <a:buAutoNum type="arabicPeriod"/>
            </a:pPr>
            <a:r>
              <a:rPr lang="en-US" dirty="0" smtClean="0"/>
              <a:t>Concatenate tables side-by-side (this large table is called the compromise)</a:t>
            </a:r>
          </a:p>
          <a:p>
            <a:pPr marL="514350" indent="-514350">
              <a:buFont typeface="+mj-lt"/>
              <a:buAutoNum type="arabicPeriod"/>
            </a:pPr>
            <a:r>
              <a:rPr lang="en-US" dirty="0" smtClean="0"/>
              <a:t>Perform PCA on the compromise table</a:t>
            </a:r>
          </a:p>
          <a:p>
            <a:pPr marL="514350" indent="-514350">
              <a:buFont typeface="+mj-lt"/>
              <a:buAutoNum type="arabicPeriod"/>
            </a:pPr>
            <a:r>
              <a:rPr lang="en-US" dirty="0" smtClean="0"/>
              <a:t>Compute partial projections for each table</a:t>
            </a:r>
          </a:p>
          <a:p>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685315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MFA of the two scales</a:t>
            </a:r>
            <a:endParaRPr lang="en-US" dirty="0"/>
          </a:p>
        </p:txBody>
      </p:sp>
      <p:sp>
        <p:nvSpPr>
          <p:cNvPr id="3" name="Content Placeholder 2"/>
          <p:cNvSpPr>
            <a:spLocks noGrp="1"/>
          </p:cNvSpPr>
          <p:nvPr>
            <p:ph idx="1"/>
          </p:nvPr>
        </p:nvSpPr>
        <p:spPr>
          <a:xfrm>
            <a:off x="609600" y="1580957"/>
            <a:ext cx="10972800" cy="4525963"/>
          </a:xfrm>
        </p:spPr>
        <p:txBody>
          <a:bodyPr/>
          <a:lstStyle/>
          <a:p>
            <a:endParaRPr lang="en-US"/>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59160481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a:t>
            </a:r>
            <a:endParaRPr lang="en-US" dirty="0"/>
          </a:p>
        </p:txBody>
      </p:sp>
      <p:sp>
        <p:nvSpPr>
          <p:cNvPr id="3" name="Content Placeholder 2"/>
          <p:cNvSpPr>
            <a:spLocks noGrp="1"/>
          </p:cNvSpPr>
          <p:nvPr>
            <p:ph idx="1"/>
          </p:nvPr>
        </p:nvSpPr>
        <p:spPr/>
        <p:txBody>
          <a:bodyPr/>
          <a:lstStyle/>
          <a:p>
            <a:r>
              <a:rPr lang="en-US" dirty="0" smtClean="0"/>
              <a:t>Paranoia Scale (PS) &amp; Trait Anxiety (TA)</a:t>
            </a:r>
          </a:p>
          <a:p>
            <a:pPr lvl="1"/>
            <a:r>
              <a:rPr lang="en-US" dirty="0" smtClean="0"/>
              <a:t>Same N=60 (20 Control, 20 Psychosis, 20 Social Anxiety)</a:t>
            </a:r>
          </a:p>
          <a:p>
            <a:pPr lvl="1"/>
            <a:r>
              <a:rPr lang="en-US" dirty="0" smtClean="0"/>
              <a:t>PS has 20 questions</a:t>
            </a:r>
          </a:p>
          <a:p>
            <a:pPr lvl="1"/>
            <a:r>
              <a:rPr lang="en-US" dirty="0" smtClean="0"/>
              <a:t>TA has 11 questions</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09087857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vs. MFA: Columns</a:t>
            </a:r>
            <a:endParaRPr lang="en-US" dirty="0"/>
          </a:p>
        </p:txBody>
      </p:sp>
      <p:pic>
        <p:nvPicPr>
          <p:cNvPr id="4" name="Picture 3" descr="PCA_PS-TA_col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02" y="1388516"/>
            <a:ext cx="5486400" cy="5486400"/>
          </a:xfrm>
          <a:prstGeom prst="rect">
            <a:avLst/>
          </a:prstGeom>
        </p:spPr>
      </p:pic>
      <p:pic>
        <p:nvPicPr>
          <p:cNvPr id="3" name="Picture 2" descr="MFA_PS-TA_col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486" y="1369272"/>
            <a:ext cx="5486400" cy="5486400"/>
          </a:xfrm>
          <a:prstGeom prst="rect">
            <a:avLst/>
          </a:prstGeom>
        </p:spPr>
      </p:pic>
      <p:sp>
        <p:nvSpPr>
          <p:cNvPr id="5" name="Oval 4"/>
          <p:cNvSpPr/>
          <p:nvPr/>
        </p:nvSpPr>
        <p:spPr>
          <a:xfrm>
            <a:off x="9584267" y="5257800"/>
            <a:ext cx="474133" cy="474133"/>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594144" y="5113910"/>
            <a:ext cx="694178" cy="694178"/>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749588" y="2352544"/>
            <a:ext cx="391845" cy="391845"/>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9887877" y="2220121"/>
            <a:ext cx="754723" cy="754723"/>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141433" y="2197207"/>
            <a:ext cx="841067" cy="3210294"/>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0431924" y="2197207"/>
            <a:ext cx="841067" cy="3210294"/>
          </a:xfrm>
          <a:prstGeom prst="ellipse">
            <a:avLst/>
          </a:prstGeom>
          <a:noFill/>
          <a:ln w="38100" cmpd="sng">
            <a:solidFill>
              <a:srgbClr val="9C3D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30002" y="6190938"/>
            <a:ext cx="914400" cy="523220"/>
          </a:xfrm>
          <a:prstGeom prst="rect">
            <a:avLst/>
          </a:prstGeom>
          <a:noFill/>
        </p:spPr>
        <p:txBody>
          <a:bodyPr wrap="square" rtlCol="0">
            <a:spAutoFit/>
          </a:bodyPr>
          <a:lstStyle/>
          <a:p>
            <a:r>
              <a:rPr lang="en-US" sz="2800" b="1" dirty="0" smtClean="0"/>
              <a:t>PCA</a:t>
            </a:r>
            <a:endParaRPr lang="en-US" sz="2800" b="1" dirty="0"/>
          </a:p>
        </p:txBody>
      </p:sp>
      <p:sp>
        <p:nvSpPr>
          <p:cNvPr id="12" name="TextBox 11"/>
          <p:cNvSpPr txBox="1"/>
          <p:nvPr/>
        </p:nvSpPr>
        <p:spPr>
          <a:xfrm>
            <a:off x="8664486" y="6081728"/>
            <a:ext cx="914400" cy="523220"/>
          </a:xfrm>
          <a:prstGeom prst="rect">
            <a:avLst/>
          </a:prstGeom>
          <a:noFill/>
        </p:spPr>
        <p:txBody>
          <a:bodyPr wrap="square" rtlCol="0">
            <a:spAutoFit/>
          </a:bodyPr>
          <a:lstStyle/>
          <a:p>
            <a:r>
              <a:rPr lang="en-US" sz="2800" b="1" dirty="0" smtClean="0"/>
              <a:t>MFA</a:t>
            </a:r>
            <a:endParaRPr lang="en-US" sz="2800" b="1" dirty="0"/>
          </a:p>
        </p:txBody>
      </p:sp>
    </p:spTree>
    <p:extLst>
      <p:ext uri="{BB962C8B-B14F-4D97-AF65-F5344CB8AC3E}">
        <p14:creationId xmlns:p14="http://schemas.microsoft.com/office/powerpoint/2010/main" val="2266497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vs. MFA: Partial Inertias</a:t>
            </a:r>
            <a:endParaRPr lang="en-US" dirty="0"/>
          </a:p>
        </p:txBody>
      </p:sp>
      <p:pic>
        <p:nvPicPr>
          <p:cNvPr id="5" name="Picture 4" descr="PCA_PS-TA_PI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388516"/>
            <a:ext cx="5486400" cy="5486400"/>
          </a:xfrm>
          <a:prstGeom prst="rect">
            <a:avLst/>
          </a:prstGeom>
        </p:spPr>
      </p:pic>
      <p:pic>
        <p:nvPicPr>
          <p:cNvPr id="3" name="Picture 2" descr="MFA_PS-TA_PI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383232"/>
            <a:ext cx="5486400" cy="5486400"/>
          </a:xfrm>
          <a:prstGeom prst="rect">
            <a:avLst/>
          </a:prstGeom>
        </p:spPr>
      </p:pic>
      <p:sp>
        <p:nvSpPr>
          <p:cNvPr id="6" name="TextBox 5"/>
          <p:cNvSpPr txBox="1"/>
          <p:nvPr/>
        </p:nvSpPr>
        <p:spPr>
          <a:xfrm>
            <a:off x="5422900" y="5950466"/>
            <a:ext cx="1468784" cy="369332"/>
          </a:xfrm>
          <a:prstGeom prst="rect">
            <a:avLst/>
          </a:prstGeom>
          <a:noFill/>
        </p:spPr>
        <p:txBody>
          <a:bodyPr wrap="none" rtlCol="0">
            <a:spAutoFit/>
          </a:bodyPr>
          <a:lstStyle/>
          <a:p>
            <a:r>
              <a:rPr lang="en-US" dirty="0" smtClean="0"/>
              <a:t>Component 1</a:t>
            </a:r>
            <a:endParaRPr lang="en-US" dirty="0"/>
          </a:p>
        </p:txBody>
      </p:sp>
      <p:sp>
        <p:nvSpPr>
          <p:cNvPr id="7" name="TextBox 6"/>
          <p:cNvSpPr txBox="1"/>
          <p:nvPr/>
        </p:nvSpPr>
        <p:spPr>
          <a:xfrm rot="16200000">
            <a:off x="52660" y="3804165"/>
            <a:ext cx="1483211" cy="369332"/>
          </a:xfrm>
          <a:prstGeom prst="rect">
            <a:avLst/>
          </a:prstGeom>
          <a:noFill/>
        </p:spPr>
        <p:txBody>
          <a:bodyPr wrap="none" rtlCol="0">
            <a:spAutoFit/>
          </a:bodyPr>
          <a:lstStyle/>
          <a:p>
            <a:r>
              <a:rPr lang="en-US" dirty="0" smtClean="0"/>
              <a:t>Component 2</a:t>
            </a:r>
            <a:endParaRPr lang="en-US" dirty="0"/>
          </a:p>
        </p:txBody>
      </p:sp>
      <p:sp>
        <p:nvSpPr>
          <p:cNvPr id="8" name="Rectangle 7"/>
          <p:cNvSpPr/>
          <p:nvPr/>
        </p:nvSpPr>
        <p:spPr>
          <a:xfrm>
            <a:off x="1442416" y="2624667"/>
            <a:ext cx="2858650" cy="2947368"/>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36071" y="3841750"/>
            <a:ext cx="1838412" cy="1723940"/>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275016" y="2624667"/>
            <a:ext cx="2202484" cy="2934668"/>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275016" y="3733800"/>
            <a:ext cx="2583484" cy="1816734"/>
          </a:xfrm>
          <a:prstGeom prst="rect">
            <a:avLst/>
          </a:prstGeom>
          <a:solidFill>
            <a:schemeClr val="accent6">
              <a:lumMod val="75000"/>
              <a:alpha val="27000"/>
            </a:schemeClr>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90762" y="5964223"/>
            <a:ext cx="914400" cy="523220"/>
          </a:xfrm>
          <a:prstGeom prst="rect">
            <a:avLst/>
          </a:prstGeom>
          <a:noFill/>
        </p:spPr>
        <p:txBody>
          <a:bodyPr wrap="square" rtlCol="0">
            <a:spAutoFit/>
          </a:bodyPr>
          <a:lstStyle/>
          <a:p>
            <a:r>
              <a:rPr lang="en-US" sz="2800" b="1" dirty="0" smtClean="0"/>
              <a:t>PCA</a:t>
            </a:r>
            <a:endParaRPr lang="en-US" sz="2800" b="1" dirty="0"/>
          </a:p>
        </p:txBody>
      </p:sp>
      <p:sp>
        <p:nvSpPr>
          <p:cNvPr id="14" name="TextBox 13"/>
          <p:cNvSpPr txBox="1"/>
          <p:nvPr/>
        </p:nvSpPr>
        <p:spPr>
          <a:xfrm>
            <a:off x="8991600" y="5855013"/>
            <a:ext cx="914400" cy="523220"/>
          </a:xfrm>
          <a:prstGeom prst="rect">
            <a:avLst/>
          </a:prstGeom>
          <a:noFill/>
        </p:spPr>
        <p:txBody>
          <a:bodyPr wrap="square" rtlCol="0">
            <a:spAutoFit/>
          </a:bodyPr>
          <a:lstStyle/>
          <a:p>
            <a:r>
              <a:rPr lang="en-US" sz="2800" b="1" dirty="0" smtClean="0"/>
              <a:t>MFA</a:t>
            </a:r>
            <a:endParaRPr lang="en-US" sz="2800" b="1" dirty="0"/>
          </a:p>
        </p:txBody>
      </p:sp>
    </p:spTree>
    <p:extLst>
      <p:ext uri="{BB962C8B-B14F-4D97-AF65-F5344CB8AC3E}">
        <p14:creationId xmlns:p14="http://schemas.microsoft.com/office/powerpoint/2010/main" val="1294625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P spid="12" grpId="0" animBg="1"/>
      <p:bldP spid="13" grpId="0"/>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9485158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data?</a:t>
            </a:r>
            <a:endParaRPr lang="en-US" dirty="0"/>
          </a:p>
        </p:txBody>
      </p:sp>
      <p:sp>
        <p:nvSpPr>
          <p:cNvPr id="3" name="Content Placeholder 2"/>
          <p:cNvSpPr>
            <a:spLocks noGrp="1"/>
          </p:cNvSpPr>
          <p:nvPr>
            <p:ph idx="1"/>
          </p:nvPr>
        </p:nvSpPr>
        <p:spPr/>
        <p:txBody>
          <a:bodyPr/>
          <a:lstStyle/>
          <a:p>
            <a:r>
              <a:rPr lang="en-US" dirty="0" smtClean="0"/>
              <a:t>Not usually “Big Data” but “Wide Data” or “Multi-table data”</a:t>
            </a:r>
          </a:p>
          <a:p>
            <a:pPr lvl="1"/>
            <a:r>
              <a:rPr lang="en-US" dirty="0" smtClean="0"/>
              <a:t>Many many many more variables than observations</a:t>
            </a:r>
          </a:p>
          <a:p>
            <a:r>
              <a:rPr lang="en-US" dirty="0" smtClean="0"/>
              <a:t>Qualitatively different </a:t>
            </a:r>
            <a:r>
              <a:rPr lang="en-US" i="1" dirty="0" smtClean="0"/>
              <a:t>kinds</a:t>
            </a:r>
            <a:r>
              <a:rPr lang="en-US" dirty="0" smtClean="0"/>
              <a:t> of data</a:t>
            </a:r>
            <a:endParaRPr lang="en-US" sz="1400" dirty="0" smtClean="0"/>
          </a:p>
          <a:p>
            <a:r>
              <a:rPr lang="en-US" dirty="0" smtClean="0"/>
              <a:t>AND! There is another type of structure, too: cubes…</a:t>
            </a:r>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90780312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sz="3200" dirty="0" smtClean="0">
                <a:solidFill>
                  <a:schemeClr val="bg1">
                    <a:lumMod val="85000"/>
                  </a:schemeClr>
                </a:solidFill>
              </a:rPr>
              <a:t>Data sets are getting big and complex.</a:t>
            </a:r>
          </a:p>
          <a:p>
            <a:pPr marL="457200" indent="-457200">
              <a:buClr>
                <a:schemeClr val="tx1"/>
              </a:buClr>
              <a:buFont typeface="+mj-lt"/>
              <a:buAutoNum type="arabicPeriod"/>
            </a:pPr>
            <a:r>
              <a:rPr lang="en-US" sz="3200" dirty="0" smtClean="0">
                <a:solidFill>
                  <a:schemeClr val="bg1">
                    <a:lumMod val="85000"/>
                  </a:schemeClr>
                </a:solidFill>
              </a:rPr>
              <a:t>Problems with big data.</a:t>
            </a:r>
          </a:p>
          <a:p>
            <a:pPr marL="457200" indent="-457200">
              <a:buClr>
                <a:schemeClr val="tx1"/>
              </a:buClr>
              <a:buFont typeface="+mj-lt"/>
              <a:buAutoNum type="arabicPeriod"/>
            </a:pPr>
            <a:r>
              <a:rPr lang="en-US" sz="3200" dirty="0" smtClean="0">
                <a:solidFill>
                  <a:schemeClr val="bg1">
                    <a:lumMod val="85000"/>
                  </a:schemeClr>
                </a:solidFill>
              </a:rPr>
              <a:t>Potential solution – Multiple Factor Analysis.</a:t>
            </a:r>
          </a:p>
          <a:p>
            <a:pPr marL="457200" indent="-457200">
              <a:buClr>
                <a:schemeClr val="tx1"/>
              </a:buClr>
              <a:buFont typeface="+mj-lt"/>
              <a:buAutoNum type="arabicPeriod"/>
            </a:pPr>
            <a:r>
              <a:rPr lang="en-US" sz="3200" dirty="0" smtClean="0">
                <a:solidFill>
                  <a:schemeClr val="tx1"/>
                </a:solidFill>
              </a:rPr>
              <a:t>Beer!</a:t>
            </a:r>
          </a:p>
          <a:p>
            <a:pPr marL="457200" indent="-457200">
              <a:buClr>
                <a:schemeClr val="tx1"/>
              </a:buClr>
              <a:buFont typeface="+mj-lt"/>
              <a:buAutoNum type="arabicPeriod"/>
            </a:pPr>
            <a:r>
              <a:rPr lang="en-US" dirty="0">
                <a:solidFill>
                  <a:schemeClr val="bg1">
                    <a:lumMod val="85000"/>
                  </a:schemeClr>
                </a:solidFill>
              </a:rPr>
              <a:t>More advance topics</a:t>
            </a:r>
          </a:p>
        </p:txBody>
      </p:sp>
    </p:spTree>
    <p:extLst>
      <p:ext uri="{BB962C8B-B14F-4D97-AF65-F5344CB8AC3E}">
        <p14:creationId xmlns:p14="http://schemas.microsoft.com/office/powerpoint/2010/main" val="399565243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along in R</a:t>
            </a:r>
            <a:endParaRPr lang="en-US" dirty="0"/>
          </a:p>
        </p:txBody>
      </p:sp>
      <p:sp>
        <p:nvSpPr>
          <p:cNvPr id="3" name="Content Placeholder 2"/>
          <p:cNvSpPr>
            <a:spLocks noGrp="1"/>
          </p:cNvSpPr>
          <p:nvPr>
            <p:ph idx="1"/>
          </p:nvPr>
        </p:nvSpPr>
        <p:spPr/>
        <p:txBody>
          <a:bodyPr/>
          <a:lstStyle/>
          <a:p>
            <a:r>
              <a:rPr lang="en-US" dirty="0" smtClean="0"/>
              <a:t>If you have R and the code/data, feel free to follow along</a:t>
            </a:r>
          </a:p>
          <a:p>
            <a:r>
              <a:rPr lang="en-US" dirty="0" smtClean="0"/>
              <a:t>We’ll have code snippets in slides to show how to perform MFA in 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307769762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these data common?</a:t>
            </a:r>
            <a:endParaRPr lang="en-US" dirty="0"/>
          </a:p>
        </p:txBody>
      </p:sp>
      <p:sp>
        <p:nvSpPr>
          <p:cNvPr id="3" name="Content Placeholder 2"/>
          <p:cNvSpPr>
            <a:spLocks noGrp="1"/>
          </p:cNvSpPr>
          <p:nvPr>
            <p:ph idx="1"/>
          </p:nvPr>
        </p:nvSpPr>
        <p:spPr/>
        <p:txBody>
          <a:bodyPr/>
          <a:lstStyle/>
          <a:p>
            <a:r>
              <a:rPr lang="en-US" dirty="0" smtClean="0"/>
              <a:t>Data here is a cube</a:t>
            </a:r>
          </a:p>
          <a:p>
            <a:r>
              <a:rPr lang="en-US" dirty="0" smtClean="0"/>
              <a:t>These are common in sorting, perception, and sensory studies</a:t>
            </a:r>
          </a:p>
          <a:p>
            <a:pPr lvl="1"/>
            <a:r>
              <a:rPr lang="en-US" dirty="0" smtClean="0"/>
              <a:t>Each person is a table, rows and columns are (usually) the same for every table.</a:t>
            </a:r>
            <a:endParaRPr lang="en-US" dirty="0"/>
          </a:p>
        </p:txBody>
      </p:sp>
      <p:sp>
        <p:nvSpPr>
          <p:cNvPr id="5"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41529036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Beer ratings example</a:t>
            </a:r>
            <a:endParaRPr lang="en-US" sz="5400" dirty="0"/>
          </a:p>
        </p:txBody>
      </p:sp>
      <p:sp>
        <p:nvSpPr>
          <p:cNvPr id="3" name="Content Placeholder 2"/>
          <p:cNvSpPr>
            <a:spLocks noGrp="1"/>
          </p:cNvSpPr>
          <p:nvPr>
            <p:ph idx="1"/>
          </p:nvPr>
        </p:nvSpPr>
        <p:spPr>
          <a:xfrm>
            <a:off x="609600" y="1600201"/>
            <a:ext cx="8509201" cy="4525963"/>
          </a:xfrm>
        </p:spPr>
        <p:txBody>
          <a:bodyPr>
            <a:noAutofit/>
          </a:bodyPr>
          <a:lstStyle/>
          <a:p>
            <a:r>
              <a:rPr lang="en-US" sz="2400" dirty="0" smtClean="0"/>
              <a:t>8 volunteers were asked to sample and rate 8 beers</a:t>
            </a:r>
          </a:p>
          <a:p>
            <a:r>
              <a:rPr lang="en-US" sz="2400" dirty="0"/>
              <a:t>Demographic data collected on the assessors included sex, beer expertise level, and </a:t>
            </a:r>
            <a:r>
              <a:rPr lang="en-US" sz="2400" dirty="0" smtClean="0"/>
              <a:t>if he </a:t>
            </a:r>
            <a:r>
              <a:rPr lang="en-US" sz="2400" dirty="0"/>
              <a:t>or she brewed beer at home</a:t>
            </a:r>
            <a:r>
              <a:rPr lang="en-US" sz="2400" dirty="0" smtClean="0"/>
              <a:t>.</a:t>
            </a:r>
          </a:p>
          <a:p>
            <a:r>
              <a:rPr lang="en-US" sz="2400" dirty="0" smtClean="0"/>
              <a:t>The beers were 3 Texas Brewed IPAs, 3 French IPAs, 1 French-Texas collaboration, 1 brewed in Texas but with a French/Belgian yeast strain</a:t>
            </a:r>
          </a:p>
          <a:p>
            <a:r>
              <a:rPr lang="en-US" sz="2400" dirty="0" smtClean="0"/>
              <a:t>(Mostly) IPAs with some nuance</a:t>
            </a:r>
          </a:p>
        </p:txBody>
      </p:sp>
      <p:pic>
        <p:nvPicPr>
          <p:cNvPr id="9" name="Picture 8" descr="beer_513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192" y="2039839"/>
            <a:ext cx="725240" cy="2520935"/>
          </a:xfrm>
          <a:prstGeom prst="rect">
            <a:avLst/>
          </a:prstGeom>
        </p:spPr>
      </p:pic>
      <p:pic>
        <p:nvPicPr>
          <p:cNvPr id="10" name="Picture 9" descr="unionjacqu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433" y="2039840"/>
            <a:ext cx="1743968" cy="2790348"/>
          </a:xfrm>
          <a:prstGeom prst="rect">
            <a:avLst/>
          </a:prstGeom>
        </p:spPr>
      </p:pic>
    </p:spTree>
    <p:extLst>
      <p:ext uri="{BB962C8B-B14F-4D97-AF65-F5344CB8AC3E}">
        <p14:creationId xmlns:p14="http://schemas.microsoft.com/office/powerpoint/2010/main" val="388146334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 ratings example</a:t>
            </a:r>
            <a:endParaRPr lang="en-US" dirty="0"/>
          </a:p>
        </p:txBody>
      </p:sp>
      <p:sp>
        <p:nvSpPr>
          <p:cNvPr id="3" name="Content Placeholder 2"/>
          <p:cNvSpPr>
            <a:spLocks noGrp="1"/>
          </p:cNvSpPr>
          <p:nvPr>
            <p:ph idx="1"/>
          </p:nvPr>
        </p:nvSpPr>
        <p:spPr>
          <a:xfrm>
            <a:off x="582562" y="1691640"/>
            <a:ext cx="10972800" cy="1644444"/>
          </a:xfrm>
        </p:spPr>
        <p:txBody>
          <a:bodyPr>
            <a:normAutofit/>
          </a:bodyPr>
          <a:lstStyle/>
          <a:p>
            <a:r>
              <a:rPr lang="en-US" sz="2800" dirty="0" smtClean="0"/>
              <a:t>Participants rated for the presence or absence of sensory and taste qualities of the beers on a scale of 0 (fully absent) to 3 (fully present).</a:t>
            </a:r>
          </a:p>
          <a:p>
            <a:pPr lvl="2"/>
            <a:endParaRPr lang="en-US" dirty="0"/>
          </a:p>
        </p:txBody>
      </p:sp>
      <p:sp>
        <p:nvSpPr>
          <p:cNvPr id="5" name="Content Placeholder 2"/>
          <p:cNvSpPr txBox="1">
            <a:spLocks/>
          </p:cNvSpPr>
          <p:nvPr/>
        </p:nvSpPr>
        <p:spPr>
          <a:xfrm>
            <a:off x="4697362" y="3057138"/>
            <a:ext cx="2743200" cy="3200400"/>
          </a:xfrm>
          <a:prstGeom prst="rect">
            <a:avLst/>
          </a:prstGeom>
        </p:spPr>
        <p:txBody>
          <a:bodyPr vert="horz" lIns="91440" tIns="45720" rIns="91440" bIns="45720" rtlCol="0" anchor="t">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Calibri"/>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Calibri"/>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Calibri"/>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200" b="1" dirty="0" smtClean="0"/>
              <a:t>Yeast</a:t>
            </a:r>
          </a:p>
          <a:p>
            <a:pPr lvl="1"/>
            <a:r>
              <a:rPr lang="en-US" sz="2200" dirty="0" smtClean="0"/>
              <a:t>Farmyard</a:t>
            </a:r>
          </a:p>
          <a:p>
            <a:pPr lvl="1"/>
            <a:r>
              <a:rPr lang="en-US" sz="2200" dirty="0" smtClean="0"/>
              <a:t>Peppery-Spicy</a:t>
            </a:r>
          </a:p>
          <a:p>
            <a:pPr lvl="1"/>
            <a:r>
              <a:rPr lang="en-US" sz="2200" dirty="0" smtClean="0"/>
              <a:t>Fruity</a:t>
            </a:r>
          </a:p>
          <a:p>
            <a:pPr lvl="1"/>
            <a:endParaRPr lang="en-US" sz="2200" dirty="0"/>
          </a:p>
          <a:p>
            <a:pPr lvl="1"/>
            <a:endParaRPr lang="en-US" sz="2200" dirty="0" smtClean="0"/>
          </a:p>
          <a:p>
            <a:pPr lvl="2"/>
            <a:endParaRPr lang="en-US" dirty="0"/>
          </a:p>
        </p:txBody>
      </p:sp>
      <p:sp>
        <p:nvSpPr>
          <p:cNvPr id="6" name="Content Placeholder 2"/>
          <p:cNvSpPr txBox="1">
            <a:spLocks/>
          </p:cNvSpPr>
          <p:nvPr/>
        </p:nvSpPr>
        <p:spPr>
          <a:xfrm>
            <a:off x="1106129" y="3057138"/>
            <a:ext cx="2743200" cy="3200400"/>
          </a:xfrm>
          <a:prstGeom prst="rect">
            <a:avLst/>
          </a:prstGeom>
        </p:spPr>
        <p:txBody>
          <a:bodyPr vert="horz" lIns="91440" tIns="45720" rIns="91440" bIns="45720" rtlCol="0" anchor="ctr">
            <a:normAutofit fontScale="77500" lnSpcReduction="20000"/>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Calibri"/>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Calibri"/>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Calibri"/>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b="1" dirty="0" smtClean="0"/>
              <a:t>Hops</a:t>
            </a:r>
          </a:p>
          <a:p>
            <a:pPr lvl="1"/>
            <a:r>
              <a:rPr lang="en-US" dirty="0" smtClean="0"/>
              <a:t>Bitter</a:t>
            </a:r>
          </a:p>
          <a:p>
            <a:pPr lvl="1"/>
            <a:r>
              <a:rPr lang="en-US" dirty="0" smtClean="0"/>
              <a:t>Herbal</a:t>
            </a:r>
          </a:p>
          <a:p>
            <a:pPr lvl="1"/>
            <a:r>
              <a:rPr lang="en-US" dirty="0" smtClean="0"/>
              <a:t>Floral</a:t>
            </a:r>
          </a:p>
          <a:p>
            <a:pPr lvl="1"/>
            <a:r>
              <a:rPr lang="en-US" dirty="0" smtClean="0"/>
              <a:t>Citrus</a:t>
            </a:r>
          </a:p>
          <a:p>
            <a:pPr lvl="1"/>
            <a:r>
              <a:rPr lang="en-US" dirty="0" smtClean="0"/>
              <a:t>Pine</a:t>
            </a:r>
          </a:p>
          <a:p>
            <a:pPr lvl="2"/>
            <a:endParaRPr lang="en-US" dirty="0"/>
          </a:p>
        </p:txBody>
      </p:sp>
      <p:sp>
        <p:nvSpPr>
          <p:cNvPr id="7" name="Content Placeholder 2"/>
          <p:cNvSpPr txBox="1">
            <a:spLocks/>
          </p:cNvSpPr>
          <p:nvPr/>
        </p:nvSpPr>
        <p:spPr>
          <a:xfrm>
            <a:off x="8288594" y="3057138"/>
            <a:ext cx="2743200" cy="3200400"/>
          </a:xfrm>
          <a:prstGeom prst="rect">
            <a:avLst/>
          </a:prstGeom>
        </p:spPr>
        <p:txBody>
          <a:bodyPr vert="horz" lIns="91440" tIns="45720" rIns="91440" bIns="45720" rtlCol="0" anchor="ctr">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Calibri"/>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Calibri"/>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Calibri"/>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200" b="1" dirty="0" smtClean="0"/>
              <a:t>Malt</a:t>
            </a:r>
          </a:p>
          <a:p>
            <a:pPr lvl="1"/>
            <a:r>
              <a:rPr lang="en-US" sz="2200" dirty="0" smtClean="0"/>
              <a:t>Bread</a:t>
            </a:r>
          </a:p>
          <a:p>
            <a:pPr lvl="1"/>
            <a:r>
              <a:rPr lang="en-US" sz="2200" dirty="0" smtClean="0"/>
              <a:t>Toffee</a:t>
            </a:r>
          </a:p>
          <a:p>
            <a:pPr lvl="1"/>
            <a:r>
              <a:rPr lang="en-US" sz="2200" dirty="0" smtClean="0"/>
              <a:t>Spice</a:t>
            </a:r>
          </a:p>
          <a:p>
            <a:pPr lvl="1"/>
            <a:r>
              <a:rPr lang="en-US" sz="2200" dirty="0" smtClean="0"/>
              <a:t>Sweet</a:t>
            </a:r>
          </a:p>
          <a:p>
            <a:pPr lvl="2"/>
            <a:endParaRPr lang="en-US" dirty="0"/>
          </a:p>
        </p:txBody>
      </p:sp>
      <p:sp>
        <p:nvSpPr>
          <p:cNvPr id="8" name="Footer Placeholder 4"/>
          <p:cNvSpPr>
            <a:spLocks noGrp="1"/>
          </p:cNvSpPr>
          <p:nvPr>
            <p:ph type="ftr" sz="quarter" idx="3"/>
          </p:nvPr>
        </p:nvSpPr>
        <p:spPr>
          <a:xfrm>
            <a:off x="1" y="6356350"/>
            <a:ext cx="12191999" cy="501650"/>
          </a:xfrm>
          <a:prstGeom prst="rect">
            <a:avLst/>
          </a:prstGeom>
          <a:solidFill>
            <a:schemeClr val="bg1">
              <a:lumMod val="50000"/>
            </a:schemeClr>
          </a:solidFill>
        </p:spPr>
        <p:txBody>
          <a:bodyPr vert="horz" lIns="91440" tIns="45720" rIns="91440" bIns="45720" rtlCol="0" anchor="ctr"/>
          <a:lstStyle>
            <a:lvl1pPr algn="ctr">
              <a:defRPr sz="1200">
                <a:solidFill>
                  <a:schemeClr val="bg1"/>
                </a:solidFill>
                <a:latin typeface="Calibri"/>
              </a:defRPr>
            </a:lvl1pPr>
          </a:lstStyle>
          <a:p>
            <a:r>
              <a:rPr lang="en-US" dirty="0" err="1" smtClean="0">
                <a:solidFill>
                  <a:prstClr val="white"/>
                </a:solidFill>
              </a:rPr>
              <a:t>Kmiecik</a:t>
            </a:r>
            <a:r>
              <a:rPr lang="en-US" dirty="0" smtClean="0">
                <a:solidFill>
                  <a:prstClr val="white"/>
                </a:solidFill>
              </a:rPr>
              <a:t>, </a:t>
            </a:r>
            <a:r>
              <a:rPr lang="en-US" dirty="0" err="1" smtClean="0">
                <a:solidFill>
                  <a:prstClr val="white"/>
                </a:solidFill>
              </a:rPr>
              <a:t>Dutcher</a:t>
            </a:r>
            <a:r>
              <a:rPr lang="en-US" dirty="0" smtClean="0">
                <a:solidFill>
                  <a:prstClr val="white"/>
                </a:solidFill>
              </a:rPr>
              <a:t>,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2369715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Beer ratings example</a:t>
            </a:r>
            <a:endParaRPr lang="en-US" sz="5400" dirty="0"/>
          </a:p>
        </p:txBody>
      </p:sp>
      <p:sp>
        <p:nvSpPr>
          <p:cNvPr id="3" name="Content Placeholder 2"/>
          <p:cNvSpPr>
            <a:spLocks noGrp="1"/>
          </p:cNvSpPr>
          <p:nvPr>
            <p:ph idx="1"/>
          </p:nvPr>
        </p:nvSpPr>
        <p:spPr/>
        <p:txBody>
          <a:bodyPr anchor="t">
            <a:normAutofit/>
          </a:bodyPr>
          <a:lstStyle/>
          <a:p>
            <a:r>
              <a:rPr lang="en-US" sz="2400" dirty="0" smtClean="0"/>
              <a:t> The data were organized with the beers on the rows and rating categories on the columns for each assessor.</a:t>
            </a:r>
            <a:endParaRPr lang="en-US" sz="2400" dirty="0"/>
          </a:p>
        </p:txBody>
      </p:sp>
      <p:graphicFrame>
        <p:nvGraphicFramePr>
          <p:cNvPr id="4" name="Content Placeholder 12"/>
          <p:cNvGraphicFramePr>
            <a:graphicFrameLocks/>
          </p:cNvGraphicFramePr>
          <p:nvPr>
            <p:extLst>
              <p:ext uri="{D42A27DB-BD31-4B8C-83A1-F6EECF244321}">
                <p14:modId xmlns:p14="http://schemas.microsoft.com/office/powerpoint/2010/main" val="3441460985"/>
              </p:ext>
            </p:extLst>
          </p:nvPr>
        </p:nvGraphicFramePr>
        <p:xfrm>
          <a:off x="2214475" y="2909820"/>
          <a:ext cx="7763050" cy="3657600"/>
        </p:xfrm>
        <a:graphic>
          <a:graphicData uri="http://schemas.openxmlformats.org/drawingml/2006/table">
            <a:tbl>
              <a:tblPr>
                <a:effectLst/>
                <a:tableStyleId>{284E427A-3D55-4303-BF80-6455036E1DE7}</a:tableStyleId>
              </a:tblPr>
              <a:tblGrid>
                <a:gridCol w="835342"/>
                <a:gridCol w="577309"/>
                <a:gridCol w="577309"/>
                <a:gridCol w="577309"/>
                <a:gridCol w="577309"/>
                <a:gridCol w="577309"/>
                <a:gridCol w="577309"/>
                <a:gridCol w="577309"/>
                <a:gridCol w="577309"/>
                <a:gridCol w="577309"/>
                <a:gridCol w="577309"/>
                <a:gridCol w="577309"/>
                <a:gridCol w="577309"/>
              </a:tblGrid>
              <a:tr h="347472">
                <a:tc>
                  <a:txBody>
                    <a:bodyPr/>
                    <a:lstStyle/>
                    <a:p>
                      <a:pPr algn="ct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b="1" dirty="0" smtClean="0"/>
                        <a:t>Assessor 1</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347472">
                <a:tc>
                  <a:txBody>
                    <a:bodyPr/>
                    <a:lstStyle/>
                    <a:p>
                      <a:pPr algn="ct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t>V1</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V2</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V3</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V4</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V5</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V6</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V7</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V8</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V9</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V10</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V11</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r>
                        <a:rPr lang="en-US" b="1" dirty="0" smtClean="0"/>
                        <a:t>V12</a:t>
                      </a:r>
                      <a:endParaRPr lang="en-US" b="1"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347472">
                <a:tc>
                  <a:txBody>
                    <a:bodyPr/>
                    <a:lstStyle/>
                    <a:p>
                      <a:pPr algn="ctr"/>
                      <a:r>
                        <a:rPr lang="en-US" b="1" dirty="0" smtClean="0"/>
                        <a:t>Beer</a:t>
                      </a:r>
                      <a:r>
                        <a:rPr lang="en-US" b="1" baseline="0" dirty="0" smtClean="0"/>
                        <a:t> 1</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2</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3</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4</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5</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6</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7</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347472">
                <a:tc>
                  <a:txBody>
                    <a:bodyPr/>
                    <a:lstStyle/>
                    <a:p>
                      <a:pPr algn="ctr"/>
                      <a:r>
                        <a:rPr lang="en-US" b="1" dirty="0" smtClean="0"/>
                        <a:t>Beer 8</a:t>
                      </a:r>
                      <a:endParaRPr lang="en-US" b="1" dirty="0"/>
                    </a:p>
                  </a:txBody>
                  <a:tcPr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b="1" dirty="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182786511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5400" dirty="0" smtClean="0"/>
              <a:t>Beer ratings example</a:t>
            </a:r>
            <a:endParaRPr lang="en-US" sz="5400" dirty="0"/>
          </a:p>
        </p:txBody>
      </p:sp>
      <p:sp>
        <p:nvSpPr>
          <p:cNvPr id="3" name="Content Placeholder 2"/>
          <p:cNvSpPr>
            <a:spLocks noGrp="1"/>
          </p:cNvSpPr>
          <p:nvPr>
            <p:ph idx="1"/>
          </p:nvPr>
        </p:nvSpPr>
        <p:spPr/>
        <p:txBody>
          <a:bodyPr anchor="t">
            <a:normAutofit/>
          </a:bodyPr>
          <a:lstStyle/>
          <a:p>
            <a:r>
              <a:rPr lang="en-US" sz="2400" dirty="0" smtClean="0"/>
              <a:t> With 8 assessors, that makes 8 different tables:</a:t>
            </a:r>
            <a:endParaRPr lang="en-US" sz="2400" dirty="0"/>
          </a:p>
        </p:txBody>
      </p:sp>
      <p:graphicFrame>
        <p:nvGraphicFramePr>
          <p:cNvPr id="4" name="Content Placeholder 12"/>
          <p:cNvGraphicFramePr>
            <a:graphicFrameLocks/>
          </p:cNvGraphicFramePr>
          <p:nvPr>
            <p:extLst>
              <p:ext uri="{D42A27DB-BD31-4B8C-83A1-F6EECF244321}">
                <p14:modId xmlns:p14="http://schemas.microsoft.com/office/powerpoint/2010/main" val="2613828707"/>
              </p:ext>
            </p:extLst>
          </p:nvPr>
        </p:nvGraphicFramePr>
        <p:xfrm>
          <a:off x="291969" y="2294365"/>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1</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3"/>
                    </a:solidFill>
                  </a:tcPr>
                </a:tc>
              </a:tr>
            </a:tbl>
          </a:graphicData>
        </a:graphic>
      </p:graphicFrame>
      <p:graphicFrame>
        <p:nvGraphicFramePr>
          <p:cNvPr id="8" name="Content Placeholder 12"/>
          <p:cNvGraphicFramePr>
            <a:graphicFrameLocks/>
          </p:cNvGraphicFramePr>
          <p:nvPr>
            <p:extLst>
              <p:ext uri="{D42A27DB-BD31-4B8C-83A1-F6EECF244321}">
                <p14:modId xmlns:p14="http://schemas.microsoft.com/office/powerpoint/2010/main" val="3495775742"/>
              </p:ext>
            </p:extLst>
          </p:nvPr>
        </p:nvGraphicFramePr>
        <p:xfrm>
          <a:off x="3254855" y="2294365"/>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2</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4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r h="198077">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2"/>
                    </a:solidFill>
                  </a:tcPr>
                </a:tc>
              </a:tr>
            </a:tbl>
          </a:graphicData>
        </a:graphic>
      </p:graphicFrame>
      <p:graphicFrame>
        <p:nvGraphicFramePr>
          <p:cNvPr id="9" name="Content Placeholder 12"/>
          <p:cNvGraphicFramePr>
            <a:graphicFrameLocks/>
          </p:cNvGraphicFramePr>
          <p:nvPr>
            <p:extLst>
              <p:ext uri="{D42A27DB-BD31-4B8C-83A1-F6EECF244321}">
                <p14:modId xmlns:p14="http://schemas.microsoft.com/office/powerpoint/2010/main" val="799277582"/>
              </p:ext>
            </p:extLst>
          </p:nvPr>
        </p:nvGraphicFramePr>
        <p:xfrm>
          <a:off x="6217741" y="2294365"/>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3</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solidFill>
                  </a:tcPr>
                </a:tc>
              </a:tr>
            </a:tbl>
          </a:graphicData>
        </a:graphic>
      </p:graphicFrame>
      <p:graphicFrame>
        <p:nvGraphicFramePr>
          <p:cNvPr id="10" name="Content Placeholder 12"/>
          <p:cNvGraphicFramePr>
            <a:graphicFrameLocks/>
          </p:cNvGraphicFramePr>
          <p:nvPr>
            <p:extLst>
              <p:ext uri="{D42A27DB-BD31-4B8C-83A1-F6EECF244321}">
                <p14:modId xmlns:p14="http://schemas.microsoft.com/office/powerpoint/2010/main" val="4208356698"/>
              </p:ext>
            </p:extLst>
          </p:nvPr>
        </p:nvGraphicFramePr>
        <p:xfrm>
          <a:off x="9180626" y="2294365"/>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4</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4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5"/>
                    </a:solidFill>
                  </a:tcPr>
                </a:tc>
              </a:tr>
            </a:tbl>
          </a:graphicData>
        </a:graphic>
      </p:graphicFrame>
      <p:graphicFrame>
        <p:nvGraphicFramePr>
          <p:cNvPr id="11" name="Content Placeholder 12"/>
          <p:cNvGraphicFramePr>
            <a:graphicFrameLocks/>
          </p:cNvGraphicFramePr>
          <p:nvPr>
            <p:extLst>
              <p:ext uri="{D42A27DB-BD31-4B8C-83A1-F6EECF244321}">
                <p14:modId xmlns:p14="http://schemas.microsoft.com/office/powerpoint/2010/main" val="2006581980"/>
              </p:ext>
            </p:extLst>
          </p:nvPr>
        </p:nvGraphicFramePr>
        <p:xfrm>
          <a:off x="291969" y="4566510"/>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5</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solidFill>
                  </a:tcPr>
                </a:tc>
              </a:tr>
            </a:tbl>
          </a:graphicData>
        </a:graphic>
      </p:graphicFrame>
      <p:graphicFrame>
        <p:nvGraphicFramePr>
          <p:cNvPr id="12" name="Content Placeholder 12"/>
          <p:cNvGraphicFramePr>
            <a:graphicFrameLocks/>
          </p:cNvGraphicFramePr>
          <p:nvPr>
            <p:extLst>
              <p:ext uri="{D42A27DB-BD31-4B8C-83A1-F6EECF244321}">
                <p14:modId xmlns:p14="http://schemas.microsoft.com/office/powerpoint/2010/main" val="1840457193"/>
              </p:ext>
            </p:extLst>
          </p:nvPr>
        </p:nvGraphicFramePr>
        <p:xfrm>
          <a:off x="3254855" y="4566510"/>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6</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6"/>
                    </a:solidFill>
                  </a:tcPr>
                </a:tc>
              </a:tr>
            </a:tbl>
          </a:graphicData>
        </a:graphic>
      </p:graphicFrame>
      <p:graphicFrame>
        <p:nvGraphicFramePr>
          <p:cNvPr id="13" name="Content Placeholder 12"/>
          <p:cNvGraphicFramePr>
            <a:graphicFrameLocks/>
          </p:cNvGraphicFramePr>
          <p:nvPr>
            <p:extLst>
              <p:ext uri="{D42A27DB-BD31-4B8C-83A1-F6EECF244321}">
                <p14:modId xmlns:p14="http://schemas.microsoft.com/office/powerpoint/2010/main" val="3939529296"/>
              </p:ext>
            </p:extLst>
          </p:nvPr>
        </p:nvGraphicFramePr>
        <p:xfrm>
          <a:off x="6217741" y="4566510"/>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7</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r>
            </a:tbl>
          </a:graphicData>
        </a:graphic>
      </p:graphicFrame>
      <p:graphicFrame>
        <p:nvGraphicFramePr>
          <p:cNvPr id="14" name="Content Placeholder 12"/>
          <p:cNvGraphicFramePr>
            <a:graphicFrameLocks/>
          </p:cNvGraphicFramePr>
          <p:nvPr>
            <p:extLst>
              <p:ext uri="{D42A27DB-BD31-4B8C-83A1-F6EECF244321}">
                <p14:modId xmlns:p14="http://schemas.microsoft.com/office/powerpoint/2010/main" val="3354134472"/>
              </p:ext>
            </p:extLst>
          </p:nvPr>
        </p:nvGraphicFramePr>
        <p:xfrm>
          <a:off x="9180626" y="4566510"/>
          <a:ext cx="2594527" cy="2103122"/>
        </p:xfrm>
        <a:graphic>
          <a:graphicData uri="http://schemas.openxmlformats.org/drawingml/2006/table">
            <a:tbl>
              <a:tblPr>
                <a:tableStyleId>{284E427A-3D55-4303-BF80-6455036E1DE7}</a:tableStyleId>
              </a:tblPr>
              <a:tblGrid>
                <a:gridCol w="199579"/>
                <a:gridCol w="199579"/>
                <a:gridCol w="199579"/>
                <a:gridCol w="199579"/>
                <a:gridCol w="199579"/>
                <a:gridCol w="199579"/>
                <a:gridCol w="199579"/>
                <a:gridCol w="199579"/>
                <a:gridCol w="199579"/>
                <a:gridCol w="199579"/>
                <a:gridCol w="199579"/>
                <a:gridCol w="199579"/>
                <a:gridCol w="199579"/>
              </a:tblGrid>
              <a:tr h="320429">
                <a:tc gridSpan="13">
                  <a:txBody>
                    <a:bodyPr/>
                    <a:lstStyle/>
                    <a:p>
                      <a:pPr algn="ctr"/>
                      <a:r>
                        <a:rPr lang="en-US" sz="1500" b="1" dirty="0" smtClean="0"/>
                        <a:t>Assessor 8</a:t>
                      </a:r>
                      <a:endParaRPr lang="en-US" sz="1500" b="1"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hMerge="1">
                  <a:txBody>
                    <a:bodyPr/>
                    <a:lstStyle/>
                    <a:p>
                      <a:pPr algn="ctr"/>
                      <a:endParaRPr lang="en-US" dirty="0"/>
                    </a:p>
                  </a:txBody>
                  <a:tcPr anchor="ctr">
                    <a:lnL w="28575" cap="flat" cmpd="sng" algn="ctr">
                      <a:solidFill>
                        <a:schemeClr val="tx2">
                          <a:lumMod val="60000"/>
                          <a:lumOff val="40000"/>
                        </a:schemeClr>
                      </a:solidFill>
                      <a:prstDash val="solid"/>
                      <a:round/>
                      <a:headEnd type="none" w="med" len="med"/>
                      <a:tailEnd type="none" w="med" len="med"/>
                    </a:lnL>
                    <a:lnR w="28575" cap="flat" cmpd="sng" algn="ctr">
                      <a:solidFill>
                        <a:schemeClr val="tx2">
                          <a:lumMod val="60000"/>
                          <a:lumOff val="40000"/>
                        </a:schemeClr>
                      </a:solidFill>
                      <a:prstDash val="solid"/>
                      <a:round/>
                      <a:headEnd type="none" w="med" len="med"/>
                      <a:tailEnd type="none" w="med" len="med"/>
                    </a:lnR>
                    <a:lnT w="28575" cap="flat" cmpd="sng" algn="ctr">
                      <a:solidFill>
                        <a:schemeClr val="tx2">
                          <a:lumMod val="60000"/>
                          <a:lumOff val="40000"/>
                        </a:schemeClr>
                      </a:solidFill>
                      <a:prstDash val="solid"/>
                      <a:round/>
                      <a:headEnd type="none" w="med" len="med"/>
                      <a:tailEnd type="none" w="med" len="med"/>
                    </a:lnT>
                    <a:lnB w="28575"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r>
              <a:tr h="198077">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c>
                  <a:txBody>
                    <a:bodyPr/>
                    <a:lstStyle/>
                    <a:p>
                      <a:pPr algn="ctr"/>
                      <a:endParaRPr lang="en-US" sz="500" b="0" dirty="0"/>
                    </a:p>
                  </a:txBody>
                  <a:tcPr marL="86774" marR="86774" marT="43387" marB="43387"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r h="198077">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c>
                  <a:txBody>
                    <a:bodyPr/>
                    <a:lstStyle/>
                    <a:p>
                      <a:endParaRPr lang="en-US" sz="500" b="0" dirty="0"/>
                    </a:p>
                  </a:txBody>
                  <a:tcPr marL="86774" marR="86774" marT="43387" marB="43387">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2">
                        <a:lumMod val="50000"/>
                      </a:schemeClr>
                    </a:solidFill>
                  </a:tcPr>
                </a:tc>
              </a:tr>
            </a:tbl>
          </a:graphicData>
        </a:graphic>
      </p:graphicFrame>
    </p:spTree>
    <p:extLst>
      <p:ext uri="{BB962C8B-B14F-4D97-AF65-F5344CB8AC3E}">
        <p14:creationId xmlns:p14="http://schemas.microsoft.com/office/powerpoint/2010/main" val="2987441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look in R</a:t>
            </a:r>
            <a:endParaRPr lang="en-US" dirty="0"/>
          </a:p>
        </p:txBody>
      </p:sp>
      <p:sp>
        <p:nvSpPr>
          <p:cNvPr id="3" name="Content Placeholder 2"/>
          <p:cNvSpPr>
            <a:spLocks noGrp="1"/>
          </p:cNvSpPr>
          <p:nvPr>
            <p:ph idx="1"/>
          </p:nvPr>
        </p:nvSpPr>
        <p:spPr>
          <a:xfrm>
            <a:off x="609600" y="1600201"/>
            <a:ext cx="10972800" cy="632077"/>
          </a:xfrm>
        </p:spPr>
        <p:txBody>
          <a:bodyPr>
            <a:normAutofit fontScale="85000" lnSpcReduction="20000"/>
          </a:bodyPr>
          <a:lstStyle/>
          <a:p>
            <a:r>
              <a:rPr lang="en-US" dirty="0" smtClean="0"/>
              <a:t>File: 1a_LoadData.R</a:t>
            </a:r>
            <a:endParaRPr lang="en-US" dirty="0"/>
          </a:p>
        </p:txBody>
      </p:sp>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spTree>
    <p:extLst>
      <p:ext uri="{BB962C8B-B14F-4D97-AF65-F5344CB8AC3E}">
        <p14:creationId xmlns:p14="http://schemas.microsoft.com/office/powerpoint/2010/main" val="121484663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1a_LoadDataI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15169" cy="6858000"/>
          </a:xfrm>
          <a:prstGeom prst="rect">
            <a:avLst/>
          </a:prstGeom>
        </p:spPr>
      </p:pic>
    </p:spTree>
    <p:extLst>
      <p:ext uri="{BB962C8B-B14F-4D97-AF65-F5344CB8AC3E}">
        <p14:creationId xmlns:p14="http://schemas.microsoft.com/office/powerpoint/2010/main" val="281920149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solidFill>
                  <a:prstClr val="white"/>
                </a:solidFill>
              </a:rPr>
              <a:t>Kmiecik, Dutcher, Beaton			SWPA/SAMR 2016 – Dallas, TX		MFA in R workshop</a:t>
            </a:r>
            <a:endParaRPr lang="en-US" dirty="0">
              <a:solidFill>
                <a:prstClr val="white"/>
              </a:solidFill>
            </a:endParaRPr>
          </a:p>
        </p:txBody>
      </p:sp>
      <p:pic>
        <p:nvPicPr>
          <p:cNvPr id="5" name="Picture 4" descr="1a_LoadDataI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12115169" cy="6858000"/>
          </a:xfrm>
          <a:prstGeom prst="rect">
            <a:avLst/>
          </a:prstGeom>
        </p:spPr>
      </p:pic>
      <p:sp>
        <p:nvSpPr>
          <p:cNvPr id="2" name="Frame 1"/>
          <p:cNvSpPr/>
          <p:nvPr/>
        </p:nvSpPr>
        <p:spPr>
          <a:xfrm>
            <a:off x="0" y="442607"/>
            <a:ext cx="3386533" cy="1289333"/>
          </a:xfrm>
          <a:prstGeom prst="fram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64069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4375</TotalTime>
  <Words>9944</Words>
  <Application>Microsoft Macintosh PowerPoint</Application>
  <PresentationFormat>Custom</PresentationFormat>
  <Paragraphs>1983</Paragraphs>
  <Slides>193</Slides>
  <Notes>136</Notes>
  <HiddenSlides>4</HiddenSlides>
  <MMClips>0</MMClips>
  <ScaleCrop>false</ScaleCrop>
  <HeadingPairs>
    <vt:vector size="4" baseType="variant">
      <vt:variant>
        <vt:lpstr>Theme</vt:lpstr>
      </vt:variant>
      <vt:variant>
        <vt:i4>1</vt:i4>
      </vt:variant>
      <vt:variant>
        <vt:lpstr>Slide Titles</vt:lpstr>
      </vt:variant>
      <vt:variant>
        <vt:i4>193</vt:i4>
      </vt:variant>
    </vt:vector>
  </HeadingPairs>
  <TitlesOfParts>
    <vt:vector size="194" baseType="lpstr">
      <vt:lpstr>Twilight</vt:lpstr>
      <vt:lpstr>PowerPoint Presentation</vt:lpstr>
      <vt:lpstr>Overview</vt:lpstr>
      <vt:lpstr>Material</vt:lpstr>
      <vt:lpstr>Overview</vt:lpstr>
      <vt:lpstr>Data sets are getting large and more diverse</vt:lpstr>
      <vt:lpstr>How do we represent large data?</vt:lpstr>
      <vt:lpstr>Data sets are getting large and more diverse</vt:lpstr>
      <vt:lpstr>Representing data with matrices</vt:lpstr>
      <vt:lpstr>What kind of data?</vt:lpstr>
      <vt:lpstr>Another type of data</vt:lpstr>
      <vt:lpstr>Brief aside!</vt:lpstr>
      <vt:lpstr>What to do with this much data?</vt:lpstr>
      <vt:lpstr>What to do with this much data?</vt:lpstr>
      <vt:lpstr>The Go-to Method: PCA </vt:lpstr>
      <vt:lpstr>What to do with these data?</vt:lpstr>
      <vt:lpstr>Even though these aren’t good ideas</vt:lpstr>
      <vt:lpstr>What is PCA?</vt:lpstr>
      <vt:lpstr>How does PCA work? </vt:lpstr>
      <vt:lpstr>Principal Components Analysis (PCA)</vt:lpstr>
      <vt:lpstr>Principal Components Analysis (PCA)</vt:lpstr>
      <vt:lpstr>Principal Components Analysis (PCA)</vt:lpstr>
      <vt:lpstr>Principal Components Analysis (PCA)</vt:lpstr>
      <vt:lpstr>Principal Components Analysis (PCA)</vt:lpstr>
      <vt:lpstr>Principal Components Analysis (PCA)</vt:lpstr>
      <vt:lpstr>Principal Components Analysis (PCA)</vt:lpstr>
      <vt:lpstr>PCA – Row Factor Scores</vt:lpstr>
      <vt:lpstr>Scree plot and eigenvalues</vt:lpstr>
      <vt:lpstr>PCA – Row Factor Scores</vt:lpstr>
      <vt:lpstr>PCA – Column Factor Scores</vt:lpstr>
      <vt:lpstr>PCA - Contributions</vt:lpstr>
      <vt:lpstr>What do PCA results look like?</vt:lpstr>
      <vt:lpstr>What do PCA results look like?</vt:lpstr>
      <vt:lpstr>The data</vt:lpstr>
      <vt:lpstr>The data</vt:lpstr>
      <vt:lpstr>The results – eigenvalues</vt:lpstr>
      <vt:lpstr>The results – a.k.a. variance</vt:lpstr>
      <vt:lpstr>The results – a.k.a. variance</vt:lpstr>
      <vt:lpstr>The results – a.k.a. variance</vt:lpstr>
      <vt:lpstr>The results – a.k.a. variance</vt:lpstr>
      <vt:lpstr>The results - rows</vt:lpstr>
      <vt:lpstr>The results – columns</vt:lpstr>
      <vt:lpstr>Now we’re experts on PCA!</vt:lpstr>
      <vt:lpstr>Overview</vt:lpstr>
      <vt:lpstr>Back to multi-table data</vt:lpstr>
      <vt:lpstr>Brief data description</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Partial Inertias</vt:lpstr>
      <vt:lpstr>Partial Inertias</vt:lpstr>
      <vt:lpstr>Don’t do what we just did!</vt:lpstr>
      <vt:lpstr>Overview</vt:lpstr>
      <vt:lpstr>What is Multiple Factor Analysis?</vt:lpstr>
      <vt:lpstr>How does MFA work?</vt:lpstr>
      <vt:lpstr>Let’s take a look at a visualization</vt:lpstr>
      <vt:lpstr>Multiple Factor Analysis – Step 1</vt:lpstr>
      <vt:lpstr>Multiple Factor Analysis – Step 1</vt:lpstr>
      <vt:lpstr>Multiple Factor Analysis – Step 1</vt:lpstr>
      <vt:lpstr>Multiple Factor Analysis – Step 1</vt:lpstr>
      <vt:lpstr>Multiple Factor Analysis – Step 1</vt:lpstr>
      <vt:lpstr>Multiple Factor Analysis – Step 1</vt:lpstr>
      <vt:lpstr>Multiple Factor Analysis – Step 2</vt:lpstr>
      <vt:lpstr>Multiple Factor Analysis – Step 3</vt:lpstr>
      <vt:lpstr>Multiple Factor Analysis – Step 3</vt:lpstr>
      <vt:lpstr>Multiple Factor Analysis – Step 4</vt:lpstr>
      <vt:lpstr>Recall PCA</vt:lpstr>
      <vt:lpstr>Recall PCA</vt:lpstr>
      <vt:lpstr>Recall PCA</vt:lpstr>
      <vt:lpstr>Recall PCA</vt:lpstr>
      <vt:lpstr>Multiple Factor Analysis – Step 5</vt:lpstr>
      <vt:lpstr>Multiple Factor Analysis – Step 5</vt:lpstr>
      <vt:lpstr>Multiple Factor Analysis – Step 5</vt:lpstr>
      <vt:lpstr>Multiple Factor Analysis – Step 5</vt:lpstr>
      <vt:lpstr>Multiple Factor Analysis – Step 5</vt:lpstr>
      <vt:lpstr>Multiple Factor Analysis – Step 5</vt:lpstr>
      <vt:lpstr>Multiple Factor Analysis – Step 5</vt:lpstr>
      <vt:lpstr>Multiple Factor Analysis – Step 5</vt:lpstr>
      <vt:lpstr>MFA summary</vt:lpstr>
      <vt:lpstr>MFA of the two scales</vt:lpstr>
      <vt:lpstr>Recall</vt:lpstr>
      <vt:lpstr>PCA vs. MFA: Columns</vt:lpstr>
      <vt:lpstr>PCA vs. MFA: Partial Inertias</vt:lpstr>
      <vt:lpstr>Phew.</vt:lpstr>
      <vt:lpstr>Overview</vt:lpstr>
      <vt:lpstr>Follow along in R</vt:lpstr>
      <vt:lpstr>Where are these data common?</vt:lpstr>
      <vt:lpstr>Beer ratings example</vt:lpstr>
      <vt:lpstr>Beer ratings example</vt:lpstr>
      <vt:lpstr>Beer ratings example</vt:lpstr>
      <vt:lpstr>Beer ratings example</vt:lpstr>
      <vt:lpstr>Let’s take a look in R</vt:lpstr>
      <vt:lpstr>PowerPoint Presentation</vt:lpstr>
      <vt:lpstr>PowerPoint Presentation</vt:lpstr>
      <vt:lpstr>PowerPoint Presentation</vt:lpstr>
      <vt:lpstr>R workspace variables</vt:lpstr>
      <vt:lpstr>R workspace variables</vt:lpstr>
      <vt:lpstr>R workspace variables</vt:lpstr>
      <vt:lpstr>R workspace variables</vt:lpstr>
      <vt:lpstr>Let’s take a look in R</vt:lpstr>
      <vt:lpstr>PowerPoint Presentation</vt:lpstr>
      <vt:lpstr>PowerPoint Presentation</vt:lpstr>
      <vt:lpstr>PowerPoint Presentation</vt:lpstr>
      <vt:lpstr>PowerPoint Presentation</vt:lpstr>
      <vt:lpstr>PowerPoint Presentation</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Before we find out</vt:lpstr>
      <vt:lpstr>Variability differs across tables </vt:lpstr>
      <vt:lpstr>MFA – Step 1</vt:lpstr>
      <vt:lpstr>MFA – Step 2</vt:lpstr>
      <vt:lpstr>MFA – Step 3</vt:lpstr>
      <vt:lpstr>MFA – Step 3</vt:lpstr>
      <vt:lpstr>MFA – Step 4</vt:lpstr>
      <vt:lpstr>Questions that MFA can answer:</vt:lpstr>
      <vt:lpstr>Let’s take a look in R</vt:lpstr>
      <vt:lpstr>Let’s take a look in R</vt:lpstr>
      <vt:lpstr>Let’s take a look in R</vt:lpstr>
      <vt:lpstr>Let’s take a look in R</vt:lpstr>
      <vt:lpstr>Let’s take a look in R</vt:lpstr>
      <vt:lpstr>Let’s take a look in R</vt:lpstr>
      <vt:lpstr>Let’s take a look in R</vt:lpstr>
      <vt:lpstr>Let’s take a look in R</vt:lpstr>
      <vt:lpstr>A look at the component variance</vt:lpstr>
      <vt:lpstr>A look at the component variance</vt:lpstr>
      <vt:lpstr>A look at the component variance</vt:lpstr>
      <vt:lpstr>Questions that MFA can answer:</vt:lpstr>
      <vt:lpstr>Questions that MFA can answer:</vt:lpstr>
      <vt:lpstr>PowerPoint Presentation</vt:lpstr>
      <vt:lpstr>Questions that MFA can answer:</vt:lpstr>
      <vt:lpstr>PowerPoint Presentation</vt:lpstr>
      <vt:lpstr>PowerPoint Presentation</vt:lpstr>
      <vt:lpstr>Questions that MFA can answer:</vt:lpstr>
      <vt:lpstr>Retaining participant scores</vt:lpstr>
      <vt:lpstr>Partial factor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that MFA can answer:</vt:lpstr>
      <vt:lpstr>Understanding table contributions</vt:lpstr>
      <vt:lpstr>Partial Inertias</vt:lpstr>
      <vt:lpstr>PowerPoint Presentation</vt:lpstr>
      <vt:lpstr>Questions that MFA can answer:</vt:lpstr>
      <vt:lpstr>Some additional code</vt:lpstr>
      <vt:lpstr>PowerPoint Presentation</vt:lpstr>
      <vt:lpstr>Questions that MFA can answer:</vt:lpstr>
      <vt:lpstr>Questions that MFA can answer:</vt:lpstr>
      <vt:lpstr>PowerPoint Presentation</vt:lpstr>
      <vt:lpstr>PowerPoint Presentation</vt:lpstr>
      <vt:lpstr>Questions that MFA can answer:</vt:lpstr>
      <vt:lpstr>PowerPoint Presentation</vt:lpstr>
      <vt:lpstr>PowerPoint Presentation</vt:lpstr>
      <vt:lpstr>Questions that MFA can answer:</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Double Phew.</vt:lpstr>
      <vt:lpstr>Overview</vt:lpstr>
      <vt:lpstr>Taking MFA further</vt:lpstr>
      <vt:lpstr>Taking MFA further</vt:lpstr>
      <vt:lpstr>Taking MFA further</vt:lpstr>
      <vt:lpstr>Taking MFA further</vt:lpstr>
      <vt:lpstr>Taking MFA further</vt:lpstr>
      <vt:lpstr>For example</vt:lpstr>
      <vt:lpstr>Fin</vt:lpstr>
      <vt:lpstr>References</vt:lpstr>
      <vt:lpstr>Material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Multi-Block Data:   A Tutorial of Multiple Factor Analysis in R</dc:title>
  <dc:creator>Kmiecik, Matthew J</dc:creator>
  <cp:lastModifiedBy>Derek Beaton</cp:lastModifiedBy>
  <cp:revision>333</cp:revision>
  <dcterms:created xsi:type="dcterms:W3CDTF">2016-02-23T21:24:32Z</dcterms:created>
  <dcterms:modified xsi:type="dcterms:W3CDTF">2016-04-08T15:13:02Z</dcterms:modified>
</cp:coreProperties>
</file>