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9"/>
  </p:notesMasterIdLst>
  <p:sldIdLst>
    <p:sldId id="256" r:id="rId2"/>
    <p:sldId id="373" r:id="rId3"/>
    <p:sldId id="412" r:id="rId4"/>
    <p:sldId id="364" r:id="rId5"/>
    <p:sldId id="376" r:id="rId6"/>
    <p:sldId id="377" r:id="rId7"/>
    <p:sldId id="450" r:id="rId8"/>
    <p:sldId id="451" r:id="rId9"/>
    <p:sldId id="452" r:id="rId10"/>
    <p:sldId id="409" r:id="rId11"/>
    <p:sldId id="455" r:id="rId12"/>
    <p:sldId id="552" r:id="rId13"/>
    <p:sldId id="454" r:id="rId14"/>
    <p:sldId id="456" r:id="rId15"/>
    <p:sldId id="466" r:id="rId16"/>
    <p:sldId id="467" r:id="rId17"/>
    <p:sldId id="546" r:id="rId18"/>
    <p:sldId id="468" r:id="rId19"/>
    <p:sldId id="547" r:id="rId20"/>
    <p:sldId id="471" r:id="rId21"/>
    <p:sldId id="413" r:id="rId22"/>
    <p:sldId id="554" r:id="rId23"/>
    <p:sldId id="550" r:id="rId24"/>
    <p:sldId id="433" r:id="rId25"/>
    <p:sldId id="434" r:id="rId26"/>
    <p:sldId id="435" r:id="rId27"/>
    <p:sldId id="436" r:id="rId28"/>
    <p:sldId id="437" r:id="rId29"/>
    <p:sldId id="438" r:id="rId30"/>
    <p:sldId id="439" r:id="rId31"/>
    <p:sldId id="440" r:id="rId32"/>
    <p:sldId id="441" r:id="rId33"/>
    <p:sldId id="442" r:id="rId34"/>
    <p:sldId id="415" r:id="rId35"/>
    <p:sldId id="472" r:id="rId36"/>
    <p:sldId id="474" r:id="rId37"/>
    <p:sldId id="555" r:id="rId38"/>
    <p:sldId id="556" r:id="rId39"/>
    <p:sldId id="473" r:id="rId40"/>
    <p:sldId id="557" r:id="rId41"/>
    <p:sldId id="558" r:id="rId42"/>
    <p:sldId id="487" r:id="rId43"/>
    <p:sldId id="478" r:id="rId44"/>
    <p:sldId id="481" r:id="rId45"/>
    <p:sldId id="480" r:id="rId46"/>
    <p:sldId id="482" r:id="rId47"/>
    <p:sldId id="484" r:id="rId48"/>
    <p:sldId id="483" r:id="rId49"/>
    <p:sldId id="485" r:id="rId50"/>
    <p:sldId id="486" r:id="rId51"/>
    <p:sldId id="488" r:id="rId52"/>
    <p:sldId id="490" r:id="rId53"/>
    <p:sldId id="491" r:id="rId54"/>
    <p:sldId id="511" r:id="rId55"/>
    <p:sldId id="492" r:id="rId56"/>
    <p:sldId id="493" r:id="rId57"/>
    <p:sldId id="494" r:id="rId58"/>
    <p:sldId id="495" r:id="rId59"/>
    <p:sldId id="496" r:id="rId60"/>
    <p:sldId id="497" r:id="rId61"/>
    <p:sldId id="498" r:id="rId62"/>
    <p:sldId id="499" r:id="rId63"/>
    <p:sldId id="500" r:id="rId64"/>
    <p:sldId id="501" r:id="rId65"/>
    <p:sldId id="502" r:id="rId66"/>
    <p:sldId id="503" r:id="rId67"/>
    <p:sldId id="529" r:id="rId68"/>
    <p:sldId id="541" r:id="rId69"/>
    <p:sldId id="530" r:id="rId70"/>
    <p:sldId id="505" r:id="rId71"/>
    <p:sldId id="504" r:id="rId72"/>
    <p:sldId id="506" r:id="rId73"/>
    <p:sldId id="507" r:id="rId74"/>
    <p:sldId id="508" r:id="rId75"/>
    <p:sldId id="509" r:id="rId76"/>
    <p:sldId id="510" r:id="rId77"/>
    <p:sldId id="512" r:id="rId78"/>
    <p:sldId id="518" r:id="rId79"/>
    <p:sldId id="535" r:id="rId80"/>
    <p:sldId id="536" r:id="rId81"/>
    <p:sldId id="519" r:id="rId82"/>
    <p:sldId id="559" r:id="rId83"/>
    <p:sldId id="560" r:id="rId84"/>
    <p:sldId id="561" r:id="rId85"/>
    <p:sldId id="520" r:id="rId86"/>
    <p:sldId id="521" r:id="rId87"/>
    <p:sldId id="523" r:id="rId88"/>
    <p:sldId id="524" r:id="rId89"/>
    <p:sldId id="525" r:id="rId90"/>
    <p:sldId id="553" r:id="rId91"/>
    <p:sldId id="526" r:id="rId92"/>
    <p:sldId id="527" r:id="rId93"/>
    <p:sldId id="528" r:id="rId94"/>
    <p:sldId id="537" r:id="rId95"/>
    <p:sldId id="542" r:id="rId96"/>
    <p:sldId id="539" r:id="rId97"/>
    <p:sldId id="538" r:id="rId9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21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presProps" Target="presProps.xml"/><Relationship Id="rId102" Type="http://schemas.openxmlformats.org/officeDocument/2006/relationships/viewProps" Target="viewProps.xml"/><Relationship Id="rId103" Type="http://schemas.openxmlformats.org/officeDocument/2006/relationships/theme" Target="theme/theme1.xml"/><Relationship Id="rId10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printerSettings" Target="printerSettings/printerSettings1.bin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9879D-4D00-484B-ABB9-79360DE09A5B}" type="datetimeFigureOut">
              <a:rPr lang="en-US" smtClean="0"/>
              <a:t>4/9/16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DC453-C89C-B34F-91C9-5836C1846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30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4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9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71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9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42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7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3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48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26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3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457200" y="457200"/>
            <a:ext cx="8229599" cy="1142999"/>
          </a:xfrm>
          <a:prstGeom prst="roundRect">
            <a:avLst/>
          </a:prstGeom>
          <a:solidFill>
            <a:srgbClr val="0C7A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4/9/16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0" y="6356350"/>
            <a:ext cx="9143999" cy="50165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Beaton</a:t>
            </a:r>
            <a:r>
              <a:rPr lang="en-US" baseline="0" dirty="0" smtClean="0"/>
              <a:t> &amp; </a:t>
            </a:r>
            <a:r>
              <a:rPr lang="en-US" dirty="0" err="1" smtClean="0"/>
              <a:t>Abdi</a:t>
            </a:r>
            <a:r>
              <a:rPr lang="en-US" dirty="0" smtClean="0"/>
              <a:t> 	 	     SWPA2016– Dallas, TX		  SAMR: Split-half for Components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05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.xlsx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2.xlsx"/><Relationship Id="rId4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8809" y="410824"/>
            <a:ext cx="8684116" cy="2877808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9681" y="665347"/>
            <a:ext cx="7772400" cy="25274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660066"/>
                </a:solidFill>
              </a:rPr>
              <a:t>Reproducible components through split-half resampling: another look at stopping rules. 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Derek Beaton	</a:t>
            </a:r>
            <a:r>
              <a:rPr lang="en-US" sz="2600" dirty="0" err="1" smtClean="0"/>
              <a:t>Hervé</a:t>
            </a:r>
            <a:r>
              <a:rPr lang="en-US" sz="2600" dirty="0" smtClean="0"/>
              <a:t> </a:t>
            </a:r>
            <a:r>
              <a:rPr lang="en-US" sz="2600" dirty="0" err="1" smtClean="0"/>
              <a:t>Abdi</a:t>
            </a:r>
            <a:endParaRPr lang="en-US" sz="2600" baseline="30000" dirty="0"/>
          </a:p>
        </p:txBody>
      </p:sp>
      <p:sp>
        <p:nvSpPr>
          <p:cNvPr id="9" name="Rectangle 8"/>
          <p:cNvSpPr/>
          <p:nvPr/>
        </p:nvSpPr>
        <p:spPr>
          <a:xfrm>
            <a:off x="2511179" y="4592680"/>
            <a:ext cx="41216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School of Behavioral and Brain Sciences</a:t>
            </a:r>
          </a:p>
          <a:p>
            <a:pPr algn="ctr"/>
            <a:r>
              <a:rPr lang="en-US" dirty="0" smtClean="0"/>
              <a:t>The </a:t>
            </a:r>
            <a:r>
              <a:rPr lang="en-US" dirty="0"/>
              <a:t>University of Texas at Dallas, TX, </a:t>
            </a:r>
            <a:r>
              <a:rPr lang="en-US" dirty="0" smtClean="0"/>
              <a:t>USA</a:t>
            </a:r>
          </a:p>
        </p:txBody>
      </p:sp>
      <p:pic>
        <p:nvPicPr>
          <p:cNvPr id="10" name="Picture 9" descr="u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33" y="5239011"/>
            <a:ext cx="2540000" cy="1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30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730" y="228600"/>
            <a:ext cx="8521768" cy="59789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4800" y="1143000"/>
            <a:ext cx="9154298" cy="4572000"/>
            <a:chOff x="24800" y="1770248"/>
            <a:chExt cx="9154298" cy="4572000"/>
          </a:xfrm>
        </p:grpSpPr>
        <p:pic>
          <p:nvPicPr>
            <p:cNvPr id="4" name="Picture 3" descr="Split1Cor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00" y="1770248"/>
              <a:ext cx="4572000" cy="4572000"/>
            </a:xfrm>
            <a:prstGeom prst="rect">
              <a:avLst/>
            </a:prstGeom>
          </p:spPr>
        </p:pic>
        <p:pic>
          <p:nvPicPr>
            <p:cNvPr id="6" name="Picture 5" descr="Split2Cor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7098" y="1770248"/>
              <a:ext cx="4572000" cy="457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1183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730" y="228600"/>
            <a:ext cx="8521768" cy="59789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4800" y="1143000"/>
            <a:ext cx="9154298" cy="4572000"/>
            <a:chOff x="24800" y="1770248"/>
            <a:chExt cx="9154298" cy="4572000"/>
          </a:xfrm>
        </p:grpSpPr>
        <p:pic>
          <p:nvPicPr>
            <p:cNvPr id="4" name="Picture 3" descr="Split1Cor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00" y="1770248"/>
              <a:ext cx="4572000" cy="4572000"/>
            </a:xfrm>
            <a:prstGeom prst="rect">
              <a:avLst/>
            </a:prstGeom>
          </p:spPr>
        </p:pic>
        <p:pic>
          <p:nvPicPr>
            <p:cNvPr id="6" name="Picture 5" descr="Split2Cor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7098" y="1770248"/>
              <a:ext cx="4572000" cy="4572000"/>
            </a:xfrm>
            <a:prstGeom prst="rect">
              <a:avLst/>
            </a:prstGeom>
          </p:spPr>
        </p:pic>
      </p:grpSp>
      <p:cxnSp>
        <p:nvCxnSpPr>
          <p:cNvPr id="8" name="Straight Arrow Connector 7"/>
          <p:cNvCxnSpPr>
            <a:stCxn id="9" idx="3"/>
          </p:cNvCxnSpPr>
          <p:nvPr/>
        </p:nvCxnSpPr>
        <p:spPr>
          <a:xfrm flipV="1">
            <a:off x="5588834" y="5089034"/>
            <a:ext cx="1628773" cy="810632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25361" y="5715000"/>
            <a:ext cx="1963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Exclusive data sets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2041939" y="5089034"/>
            <a:ext cx="1583422" cy="810632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586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Resampling Requires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 have to perform a resampling procedure</a:t>
            </a:r>
          </a:p>
          <a:p>
            <a:pPr lvl="1"/>
            <a:r>
              <a:rPr lang="en-US" dirty="0" smtClean="0"/>
              <a:t>Over</a:t>
            </a:r>
          </a:p>
          <a:p>
            <a:pPr lvl="1"/>
            <a:r>
              <a:rPr lang="en-US" dirty="0" smtClean="0"/>
              <a:t>Over</a:t>
            </a:r>
          </a:p>
          <a:p>
            <a:pPr lvl="1"/>
            <a:r>
              <a:rPr lang="en-US" dirty="0" smtClean="0"/>
              <a:t>Over</a:t>
            </a:r>
          </a:p>
          <a:p>
            <a:pPr lvl="1"/>
            <a:r>
              <a:rPr lang="en-US" dirty="0" smtClean="0"/>
              <a:t>Over</a:t>
            </a:r>
          </a:p>
          <a:p>
            <a:pPr lvl="1"/>
            <a:r>
              <a:rPr lang="en-US" dirty="0" smtClean="0"/>
              <a:t>Over</a:t>
            </a:r>
          </a:p>
          <a:p>
            <a:pPr lvl="1"/>
            <a:r>
              <a:rPr lang="en-US" dirty="0" smtClean="0"/>
              <a:t>Again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066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the values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483648"/>
              </p:ext>
            </p:extLst>
          </p:nvPr>
        </p:nvGraphicFramePr>
        <p:xfrm>
          <a:off x="1530521" y="1600200"/>
          <a:ext cx="1429474" cy="472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4737"/>
                <a:gridCol w="714737"/>
              </a:tblGrid>
              <a:tr h="472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998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999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1000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12068"/>
              </p:ext>
            </p:extLst>
          </p:nvPr>
        </p:nvGraphicFramePr>
        <p:xfrm>
          <a:off x="6454540" y="1600200"/>
          <a:ext cx="1429474" cy="472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4737"/>
                <a:gridCol w="714737"/>
              </a:tblGrid>
              <a:tr h="472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998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999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1000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025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the values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66050"/>
              </p:ext>
            </p:extLst>
          </p:nvPr>
        </p:nvGraphicFramePr>
        <p:xfrm>
          <a:off x="1530521" y="1600200"/>
          <a:ext cx="1429474" cy="472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4737"/>
                <a:gridCol w="714737"/>
              </a:tblGrid>
              <a:tr h="472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0.713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0.46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998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999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1000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0.41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399744"/>
              </p:ext>
            </p:extLst>
          </p:nvPr>
        </p:nvGraphicFramePr>
        <p:xfrm>
          <a:off x="6454540" y="1600200"/>
          <a:ext cx="1429474" cy="472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4737"/>
                <a:gridCol w="714737"/>
              </a:tblGrid>
              <a:tr h="472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0.418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0.76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998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999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1000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0.71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>
            <a:stCxn id="7" idx="3"/>
          </p:cNvCxnSpPr>
          <p:nvPr/>
        </p:nvCxnSpPr>
        <p:spPr>
          <a:xfrm flipV="1">
            <a:off x="5588834" y="5089034"/>
            <a:ext cx="1628773" cy="810632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25361" y="5715000"/>
            <a:ext cx="1963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Exclusive data sets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>
          <a:xfrm flipH="1" flipV="1">
            <a:off x="2041939" y="5089034"/>
            <a:ext cx="1583422" cy="810632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683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 v. Split?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Dawn of Justice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949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730" y="228600"/>
            <a:ext cx="8521768" cy="59789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plitAgains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238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56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730" y="228600"/>
            <a:ext cx="8521768" cy="59789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plitAgains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2380"/>
            <a:ext cx="6400800" cy="64008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6253131" y="885214"/>
            <a:ext cx="1019740" cy="962188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583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 whole lot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see that the values tend to be the same across the two splits for many iterations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 matter how we split the data: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Floral and Hoppy are strongly, positively correlated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67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 whole lot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see that the values tend to be the same across the two splits for many iterations</a:t>
            </a:r>
          </a:p>
          <a:p>
            <a:r>
              <a:rPr lang="en-US" dirty="0" smtClean="0"/>
              <a:t>No matter how we split the data: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Floral and Hoppy are strongly, positively correlated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39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Split-half </a:t>
            </a:r>
            <a:r>
              <a:rPr lang="en-US" dirty="0" smtClean="0"/>
              <a:t>Resampling?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</a:t>
            </a:r>
            <a:r>
              <a:rPr lang="en-US" i="1" dirty="0" smtClean="0"/>
              <a:t>reproducible</a:t>
            </a:r>
            <a:r>
              <a:rPr lang="en-US" dirty="0" smtClean="0"/>
              <a:t> are our effects?</a:t>
            </a:r>
          </a:p>
        </p:txBody>
      </p:sp>
    </p:spTree>
    <p:extLst>
      <p:ext uri="{BB962C8B-B14F-4D97-AF65-F5344CB8AC3E}">
        <p14:creationId xmlns:p14="http://schemas.microsoft.com/office/powerpoint/2010/main" val="755208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can we use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Especially for multivariate research?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743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Resampling with a baby example</a:t>
            </a:r>
          </a:p>
          <a:p>
            <a:r>
              <a:rPr lang="en-US" dirty="0" smtClean="0"/>
              <a:t>Principal Components Analysis (PCA)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Split-half for PCA (and similar techniques)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Split-half in action!</a:t>
            </a:r>
          </a:p>
        </p:txBody>
      </p:sp>
    </p:spTree>
    <p:extLst>
      <p:ext uri="{BB962C8B-B14F-4D97-AF65-F5344CB8AC3E}">
        <p14:creationId xmlns:p14="http://schemas.microsoft.com/office/powerpoint/2010/main" val="2194367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Components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One of the oldest &amp; ubiquitous</a:t>
            </a:r>
          </a:p>
          <a:p>
            <a:r>
              <a:rPr lang="en-US" dirty="0" err="1" smtClean="0"/>
              <a:t>Orthogonawesome</a:t>
            </a:r>
            <a:endParaRPr lang="en-US" dirty="0" smtClean="0"/>
          </a:p>
          <a:p>
            <a:pPr lvl="1"/>
            <a:r>
              <a:rPr lang="en-US" dirty="0" smtClean="0"/>
              <a:t>Components are orthogonal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Breaks a data matrix into 3 parts: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Observations  x Components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Variables x Components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Variance per Component (eigenvalues)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85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Components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One of the oldest &amp; ubiquitous</a:t>
            </a:r>
          </a:p>
          <a:p>
            <a:r>
              <a:rPr lang="en-US" dirty="0" err="1" smtClean="0"/>
              <a:t>Orthogonawesome</a:t>
            </a:r>
            <a:endParaRPr lang="en-US" dirty="0" smtClean="0"/>
          </a:p>
          <a:p>
            <a:pPr lvl="1"/>
            <a:r>
              <a:rPr lang="en-US" dirty="0" smtClean="0"/>
              <a:t>Components are orthogonal</a:t>
            </a:r>
          </a:p>
          <a:p>
            <a:r>
              <a:rPr lang="en-US" dirty="0" smtClean="0"/>
              <a:t>Breaks a data matrix into 3 parts:</a:t>
            </a:r>
          </a:p>
          <a:p>
            <a:pPr lvl="1"/>
            <a:r>
              <a:rPr lang="en-US" dirty="0" smtClean="0"/>
              <a:t>Observations  x Components</a:t>
            </a:r>
          </a:p>
          <a:p>
            <a:pPr lvl="1"/>
            <a:r>
              <a:rPr lang="en-US" dirty="0" smtClean="0"/>
              <a:t>Variables x Components</a:t>
            </a:r>
          </a:p>
          <a:p>
            <a:pPr lvl="1"/>
            <a:r>
              <a:rPr lang="en-US" dirty="0" smtClean="0"/>
              <a:t>Variance per Component (eigenvalues)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165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 Words</a:t>
            </a:r>
          </a:p>
          <a:p>
            <a:r>
              <a:rPr lang="en-US" dirty="0" smtClean="0"/>
              <a:t>2 Variables</a:t>
            </a:r>
          </a:p>
          <a:p>
            <a:pPr lvl="1"/>
            <a:r>
              <a:rPr lang="en-US" dirty="0" smtClean="0"/>
              <a:t># letters</a:t>
            </a:r>
          </a:p>
          <a:p>
            <a:pPr lvl="1"/>
            <a:r>
              <a:rPr lang="en-US" dirty="0" smtClean="0"/>
              <a:t># definitions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725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egulardat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735" y="1034081"/>
            <a:ext cx="5273583" cy="527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91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entereddat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43" y="791543"/>
            <a:ext cx="5274914" cy="527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37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orlin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56" y="790956"/>
            <a:ext cx="5276088" cy="527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78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horiz-dis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56" y="790956"/>
            <a:ext cx="5276088" cy="527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91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vert-dis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56" y="790956"/>
            <a:ext cx="5276088" cy="527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79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Resampling with a baby example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Principal Components Analysis</a:t>
            </a:r>
          </a:p>
          <a:p>
            <a:r>
              <a:rPr lang="en-US" dirty="0">
                <a:solidFill>
                  <a:srgbClr val="BFBFBF"/>
                </a:solidFill>
              </a:rPr>
              <a:t>Split-half for PCA (</a:t>
            </a:r>
            <a:r>
              <a:rPr lang="en-US" dirty="0" smtClean="0">
                <a:solidFill>
                  <a:srgbClr val="BFBFBF"/>
                </a:solidFill>
              </a:rPr>
              <a:t>and similar techniques)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Split-half in action!</a:t>
            </a:r>
          </a:p>
        </p:txBody>
      </p:sp>
    </p:spTree>
    <p:extLst>
      <p:ext uri="{BB962C8B-B14F-4D97-AF65-F5344CB8AC3E}">
        <p14:creationId xmlns:p14="http://schemas.microsoft.com/office/powerpoint/2010/main" val="2561306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rectangl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31" y="790956"/>
            <a:ext cx="5276088" cy="527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12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rectangl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31" y="790956"/>
            <a:ext cx="5276088" cy="527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45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F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827" y="790956"/>
            <a:ext cx="5276088" cy="527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92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Fj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824" y="790956"/>
            <a:ext cx="5276088" cy="527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51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beer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38 beers</a:t>
            </a:r>
          </a:p>
          <a:p>
            <a:r>
              <a:rPr lang="en-US" dirty="0" smtClean="0"/>
              <a:t>16 variables</a:t>
            </a:r>
          </a:p>
          <a:p>
            <a:pPr lvl="1"/>
            <a:r>
              <a:rPr lang="en-US" dirty="0" smtClean="0"/>
              <a:t>across smell and taste</a:t>
            </a:r>
          </a:p>
          <a:p>
            <a:pPr lvl="1"/>
            <a:r>
              <a:rPr lang="en-US" dirty="0" smtClean="0"/>
              <a:t>for hop, malt, and yeast qualities</a:t>
            </a:r>
          </a:p>
          <a:p>
            <a:r>
              <a:rPr lang="en-US" dirty="0" smtClean="0"/>
              <a:t>Do a PCA!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72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3889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CA_Row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0868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11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Color coded by style</a:t>
            </a:r>
          </a:p>
          <a:p>
            <a:r>
              <a:rPr lang="en-US" dirty="0" smtClean="0"/>
              <a:t>These are our </a:t>
            </a:r>
            <a:r>
              <a:rPr lang="en-US" i="1" dirty="0" smtClean="0"/>
              <a:t>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254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 (and other techniques)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to interpret the Components</a:t>
            </a:r>
          </a:p>
          <a:p>
            <a:pPr lvl="1"/>
            <a:r>
              <a:rPr lang="en-US" dirty="0" smtClean="0"/>
              <a:t>What do they mean? </a:t>
            </a:r>
          </a:p>
          <a:p>
            <a:pPr lvl="1"/>
            <a:r>
              <a:rPr lang="en-US" dirty="0" smtClean="0"/>
              <a:t>What kind of information do they reflect?</a:t>
            </a:r>
          </a:p>
          <a:p>
            <a:pPr lvl="1"/>
            <a:r>
              <a:rPr lang="en-US" dirty="0" smtClean="0"/>
              <a:t>What can we better understand about our data?</a:t>
            </a:r>
          </a:p>
          <a:p>
            <a:pPr lvl="2"/>
            <a:r>
              <a:rPr lang="en-US" dirty="0" smtClean="0"/>
              <a:t>Both observations and variables</a:t>
            </a:r>
          </a:p>
          <a:p>
            <a:r>
              <a:rPr lang="en-US" dirty="0" smtClean="0"/>
              <a:t>We need a 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our </a:t>
            </a:r>
            <a:r>
              <a:rPr lang="en-US" i="1" dirty="0" smtClean="0"/>
              <a:t>variables</a:t>
            </a:r>
          </a:p>
          <a:p>
            <a:r>
              <a:rPr lang="en-US" dirty="0" smtClean="0"/>
              <a:t>Components (horizontal and vertical axes) are created </a:t>
            </a:r>
            <a:r>
              <a:rPr lang="en-US" i="1" dirty="0" smtClean="0"/>
              <a:t>from these variables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i.e., they are combinations of variables</a:t>
            </a:r>
          </a:p>
          <a:p>
            <a:r>
              <a:rPr lang="en-US" dirty="0" smtClean="0"/>
              <a:t>They tell us the story</a:t>
            </a:r>
          </a:p>
        </p:txBody>
      </p:sp>
    </p:spTree>
    <p:extLst>
      <p:ext uri="{BB962C8B-B14F-4D97-AF65-F5344CB8AC3E}">
        <p14:creationId xmlns:p14="http://schemas.microsoft.com/office/powerpoint/2010/main" val="2469228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3889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PCA_Va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1624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43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example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Beer ratings on two sensory categories</a:t>
            </a:r>
          </a:p>
          <a:p>
            <a:pPr lvl="1"/>
            <a:r>
              <a:rPr lang="en-US" dirty="0" smtClean="0"/>
              <a:t>38 beers</a:t>
            </a:r>
          </a:p>
          <a:p>
            <a:pPr lvl="1"/>
            <a:r>
              <a:rPr lang="en-US" dirty="0" smtClean="0"/>
              <a:t>How hoppy are these beers?</a:t>
            </a:r>
          </a:p>
          <a:p>
            <a:pPr lvl="1"/>
            <a:r>
              <a:rPr lang="en-US" dirty="0" smtClean="0"/>
              <a:t>How floral are these beers?</a:t>
            </a:r>
          </a:p>
          <a:p>
            <a:pPr lvl="1"/>
            <a:r>
              <a:rPr lang="en-US" dirty="0" smtClean="0"/>
              <a:t>Scale from 0 (not present) to 5 (very present)</a:t>
            </a:r>
          </a:p>
          <a:p>
            <a:r>
              <a:rPr lang="en-US" dirty="0" smtClean="0"/>
              <a:t>Simple correlation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56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3889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PCA_Va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1624"/>
            <a:ext cx="6400800" cy="64008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482012" y="5570134"/>
            <a:ext cx="4735595" cy="0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124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3889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PCA_Va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1624"/>
            <a:ext cx="6400800" cy="64008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2482012" y="1000676"/>
            <a:ext cx="0" cy="4569458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707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These aren’t the only two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Beer data has 16 components</a:t>
            </a:r>
          </a:p>
          <a:p>
            <a:pPr lvl="1"/>
            <a:r>
              <a:rPr lang="en-US" dirty="0" smtClean="0"/>
              <a:t>If you think that’s a lot… just wait for the good stuff</a:t>
            </a:r>
          </a:p>
        </p:txBody>
      </p:sp>
    </p:spTree>
    <p:extLst>
      <p:ext uri="{BB962C8B-B14F-4D97-AF65-F5344CB8AC3E}">
        <p14:creationId xmlns:p14="http://schemas.microsoft.com/office/powerpoint/2010/main" val="915753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how many Components?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age old question: how many components do we interpret? How many are worth it?</a:t>
            </a:r>
          </a:p>
          <a:p>
            <a:r>
              <a:rPr lang="en-US" dirty="0" smtClean="0"/>
              <a:t>Usually, we use variance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456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classic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scree plot!</a:t>
            </a:r>
          </a:p>
          <a:p>
            <a:pPr lvl="1"/>
            <a:r>
              <a:rPr lang="en-US" dirty="0" smtClean="0"/>
              <a:t>broken stick criterion or</a:t>
            </a:r>
          </a:p>
          <a:p>
            <a:pPr lvl="1"/>
            <a:r>
              <a:rPr lang="en-US" dirty="0" smtClean="0"/>
              <a:t>Kaiser’s (mean) cut 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569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3889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PCA_Scre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3892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70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3889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PCA_Scre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3892"/>
            <a:ext cx="6400800" cy="64008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2887394" y="1771117"/>
            <a:ext cx="1230054" cy="0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155928" y="1555495"/>
            <a:ext cx="1414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Broken stick!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9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3889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PCA_Scre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3892"/>
            <a:ext cx="6400800" cy="64008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635935" y="1135383"/>
            <a:ext cx="1481513" cy="635734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155928" y="1555495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Just Component 1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66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3889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PCA_Scre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3892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9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3889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PCA_Scre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3892"/>
            <a:ext cx="6400800" cy="64008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4117448" y="4176588"/>
            <a:ext cx="1230054" cy="0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85982" y="3960966"/>
            <a:ext cx="1571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Mean variance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016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looks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234188"/>
              </p:ext>
            </p:extLst>
          </p:nvPr>
        </p:nvGraphicFramePr>
        <p:xfrm>
          <a:off x="2311400" y="2212388"/>
          <a:ext cx="4030663" cy="561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Worksheet" r:id="rId3" imgW="7378700" imgH="10287000" progId="Excel.Sheet.12">
                  <p:embed/>
                </p:oleObj>
              </mc:Choice>
              <mc:Fallback>
                <p:oleObj name="Worksheet" r:id="rId3" imgW="7378700" imgH="10287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1400" y="2212388"/>
                        <a:ext cx="4030663" cy="5618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3457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3889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PCA_Scre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3892"/>
            <a:ext cx="6400800" cy="64008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712896" y="1173870"/>
            <a:ext cx="2634606" cy="3002718"/>
          </a:xfrm>
          <a:prstGeom prst="straightConnector1">
            <a:avLst/>
          </a:prstGeom>
          <a:ln w="889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238638" y="3853643"/>
            <a:ext cx="1273347" cy="6458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85982" y="3960966"/>
            <a:ext cx="2126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Now 6 Components!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865296" y="3040516"/>
            <a:ext cx="2482206" cy="1136072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017696" y="3521612"/>
            <a:ext cx="2329806" cy="654976"/>
          </a:xfrm>
          <a:prstGeom prst="straightConnector1">
            <a:avLst/>
          </a:prstGeom>
          <a:ln w="635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369733" y="3853643"/>
            <a:ext cx="1977769" cy="322946"/>
          </a:xfrm>
          <a:prstGeom prst="straightConnector1">
            <a:avLst/>
          </a:prstGeom>
          <a:ln w="508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699933" y="4021667"/>
            <a:ext cx="1647569" cy="154921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962400" y="4176589"/>
            <a:ext cx="1385102" cy="1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372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which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934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really want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components are most likely to generalize beyond our data?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02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 half to the rescue!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49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Resampling with a baby example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Principal Components Analysis</a:t>
            </a:r>
          </a:p>
          <a:p>
            <a:r>
              <a:rPr lang="en-US" dirty="0" smtClean="0"/>
              <a:t>Split-half for PCA (and similar techniques)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Split-half in action!</a:t>
            </a:r>
          </a:p>
        </p:txBody>
      </p:sp>
    </p:spTree>
    <p:extLst>
      <p:ext uri="{BB962C8B-B14F-4D97-AF65-F5344CB8AC3E}">
        <p14:creationId xmlns:p14="http://schemas.microsoft.com/office/powerpoint/2010/main" val="1044219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looks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570570"/>
              </p:ext>
            </p:extLst>
          </p:nvPr>
        </p:nvGraphicFramePr>
        <p:xfrm>
          <a:off x="54347" y="2765491"/>
          <a:ext cx="4246688" cy="1892300"/>
        </p:xfrm>
        <a:graphic>
          <a:graphicData uri="http://schemas.openxmlformats.org/drawingml/2006/table">
            <a:tbl>
              <a:tblPr/>
              <a:tblGrid>
                <a:gridCol w="2523927"/>
                <a:gridCol w="907942"/>
                <a:gridCol w="814819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Beers</a:t>
                      </a:r>
                      <a:endParaRPr lang="en-US" sz="24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Hoppy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Floral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1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Brother David </a:t>
                      </a:r>
                      <a:r>
                        <a:rPr lang="en-US" sz="2400" b="0" i="1" u="none" strike="noStrike" dirty="0" err="1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Tripel</a:t>
                      </a:r>
                      <a:endParaRPr lang="en-US" sz="2400" b="0" i="1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1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The Reverend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1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1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La </a:t>
                      </a:r>
                      <a:r>
                        <a:rPr lang="en-US" sz="2400" b="0" i="1" u="none" strike="noStrike" dirty="0" err="1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Folie</a:t>
                      </a:r>
                      <a:endParaRPr lang="en-US" sz="2400" b="0" i="1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01331"/>
              </p:ext>
            </p:extLst>
          </p:nvPr>
        </p:nvGraphicFramePr>
        <p:xfrm>
          <a:off x="4872535" y="2765491"/>
          <a:ext cx="4000625" cy="1892300"/>
        </p:xfrm>
        <a:graphic>
          <a:graphicData uri="http://schemas.openxmlformats.org/drawingml/2006/table">
            <a:tbl>
              <a:tblPr/>
              <a:tblGrid>
                <a:gridCol w="1903673"/>
                <a:gridCol w="1048476"/>
                <a:gridCol w="1048476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4B4582"/>
                          </a:solidFill>
                          <a:effectLst/>
                          <a:latin typeface="Calibri"/>
                        </a:rPr>
                        <a:t>Beers</a:t>
                      </a:r>
                      <a:endParaRPr lang="en-US" sz="2400" b="1" i="0" u="none" strike="noStrike" dirty="0">
                        <a:solidFill>
                          <a:srgbClr val="4B4582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4B4582"/>
                          </a:solidFill>
                          <a:effectLst/>
                          <a:latin typeface="Calibri"/>
                        </a:rPr>
                        <a:t>Hoppy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4B4582"/>
                          </a:solidFill>
                          <a:effectLst/>
                          <a:latin typeface="Calibri"/>
                        </a:rPr>
                        <a:t>Floral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1" u="none" strike="noStrike" dirty="0">
                          <a:solidFill>
                            <a:srgbClr val="4B4582"/>
                          </a:solidFill>
                          <a:effectLst/>
                          <a:latin typeface="Calibri"/>
                        </a:rPr>
                        <a:t>Sisyphus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4B4582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4B4582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1" u="none" strike="noStrike" dirty="0">
                          <a:solidFill>
                            <a:srgbClr val="4B4582"/>
                          </a:solidFill>
                          <a:effectLst/>
                          <a:latin typeface="Calibri"/>
                        </a:rPr>
                        <a:t>Pliny The Elder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4B4582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4B4582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1" u="none" strike="noStrike" dirty="0">
                          <a:solidFill>
                            <a:srgbClr val="4B4582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4B4582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4B4582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1" u="none" strike="noStrike" dirty="0">
                          <a:solidFill>
                            <a:srgbClr val="4B4582"/>
                          </a:solidFill>
                          <a:effectLst/>
                          <a:latin typeface="Calibri"/>
                        </a:rPr>
                        <a:t>Consecration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4B4582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4B4582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>
            <a:stCxn id="7" idx="3"/>
          </p:cNvCxnSpPr>
          <p:nvPr/>
        </p:nvCxnSpPr>
        <p:spPr>
          <a:xfrm flipV="1">
            <a:off x="5009165" y="4657792"/>
            <a:ext cx="1628773" cy="810632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45692" y="5283758"/>
            <a:ext cx="1963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Exclusive data sets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>
          <a:xfrm flipH="1" flipV="1">
            <a:off x="1462270" y="4657792"/>
            <a:ext cx="1583422" cy="810632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700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and over and over again</a:t>
            </a:r>
          </a:p>
          <a:p>
            <a:pPr lvl="1"/>
            <a:r>
              <a:rPr lang="en-US" dirty="0" smtClean="0"/>
              <a:t>Like other resampling approaches, the more the better</a:t>
            </a:r>
          </a:p>
          <a:p>
            <a:pPr lvl="1"/>
            <a:r>
              <a:rPr lang="en-US" dirty="0" smtClean="0"/>
              <a:t>But usually 1000 is good enough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241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3889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1_Row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4" y="1825836"/>
            <a:ext cx="4572000" cy="4572000"/>
          </a:xfrm>
          <a:prstGeom prst="rect">
            <a:avLst/>
          </a:prstGeom>
        </p:spPr>
      </p:pic>
      <p:pic>
        <p:nvPicPr>
          <p:cNvPr id="10" name="Picture 9" descr="S2_Row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294" y="1825836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23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3889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1_Row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4" y="1825836"/>
            <a:ext cx="4572000" cy="4572000"/>
          </a:xfrm>
          <a:prstGeom prst="rect">
            <a:avLst/>
          </a:prstGeom>
        </p:spPr>
      </p:pic>
      <p:pic>
        <p:nvPicPr>
          <p:cNvPr id="10" name="Picture 9" descr="S2_Row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294" y="1825836"/>
            <a:ext cx="4572000" cy="4572000"/>
          </a:xfrm>
          <a:prstGeom prst="rect">
            <a:avLst/>
          </a:prstGeom>
        </p:spPr>
      </p:pic>
      <p:cxnSp>
        <p:nvCxnSpPr>
          <p:cNvPr id="5" name="Straight Arrow Connector 4"/>
          <p:cNvCxnSpPr>
            <a:stCxn id="6" idx="3"/>
          </p:cNvCxnSpPr>
          <p:nvPr/>
        </p:nvCxnSpPr>
        <p:spPr>
          <a:xfrm flipV="1">
            <a:off x="5009165" y="4657792"/>
            <a:ext cx="1628773" cy="810632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5692" y="5283758"/>
            <a:ext cx="1963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Exclusive data sets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9" name="Straight Arrow Connector 8"/>
          <p:cNvCxnSpPr>
            <a:stCxn id="6" idx="1"/>
          </p:cNvCxnSpPr>
          <p:nvPr/>
        </p:nvCxnSpPr>
        <p:spPr>
          <a:xfrm flipH="1" flipV="1">
            <a:off x="1462270" y="4657792"/>
            <a:ext cx="1583422" cy="810632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807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“Same” Components?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get the same components (i.e., variance-based configuration of variables) for each split?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674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730" y="228600"/>
            <a:ext cx="8521768" cy="59789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rrelationPlo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6165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22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3889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1_Va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" y="1806593"/>
            <a:ext cx="4572000" cy="4572000"/>
          </a:xfrm>
          <a:prstGeom prst="rect">
            <a:avLst/>
          </a:prstGeom>
        </p:spPr>
      </p:pic>
      <p:pic>
        <p:nvPicPr>
          <p:cNvPr id="3" name="Picture 2" descr="S2_Var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775" y="1806593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20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3889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1_Va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" y="1806593"/>
            <a:ext cx="4572000" cy="4572000"/>
          </a:xfrm>
          <a:prstGeom prst="rect">
            <a:avLst/>
          </a:prstGeom>
        </p:spPr>
      </p:pic>
      <p:pic>
        <p:nvPicPr>
          <p:cNvPr id="3" name="Picture 2" descr="S2_Var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775" y="1806593"/>
            <a:ext cx="45720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0626" y="1467469"/>
            <a:ext cx="1068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MAYBE?!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173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3889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1_Va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" y="1806593"/>
            <a:ext cx="4572000" cy="4572000"/>
          </a:xfrm>
          <a:prstGeom prst="rect">
            <a:avLst/>
          </a:prstGeom>
        </p:spPr>
      </p:pic>
      <p:pic>
        <p:nvPicPr>
          <p:cNvPr id="3" name="Picture 2" descr="S2_Var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775" y="1806593"/>
            <a:ext cx="4572000" cy="4572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6272370" y="4984138"/>
            <a:ext cx="1385309" cy="484286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1693155" y="5118844"/>
            <a:ext cx="1352538" cy="349580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609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3889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1_Va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" y="1806593"/>
            <a:ext cx="4572000" cy="4572000"/>
          </a:xfrm>
          <a:prstGeom prst="rect">
            <a:avLst/>
          </a:prstGeom>
        </p:spPr>
      </p:pic>
      <p:pic>
        <p:nvPicPr>
          <p:cNvPr id="3" name="Picture 2" descr="S2_Var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775" y="1806593"/>
            <a:ext cx="4572000" cy="4572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6272370" y="4984138"/>
            <a:ext cx="1385309" cy="484286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1693155" y="5118844"/>
            <a:ext cx="1352538" cy="349580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039131" y="4099014"/>
            <a:ext cx="1385309" cy="484286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016886" y="3847204"/>
            <a:ext cx="1352538" cy="349580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095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3889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1_Va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" y="1806593"/>
            <a:ext cx="4572000" cy="4572000"/>
          </a:xfrm>
          <a:prstGeom prst="rect">
            <a:avLst/>
          </a:prstGeom>
        </p:spPr>
      </p:pic>
      <p:pic>
        <p:nvPicPr>
          <p:cNvPr id="3" name="Picture 2" descr="S2_Var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775" y="1806593"/>
            <a:ext cx="4572000" cy="4572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6272370" y="4984138"/>
            <a:ext cx="1385309" cy="484286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1693155" y="5118844"/>
            <a:ext cx="1352538" cy="349580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039131" y="4099014"/>
            <a:ext cx="1385309" cy="484286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016886" y="3847204"/>
            <a:ext cx="1352538" cy="349580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945784" y="3277918"/>
            <a:ext cx="1385309" cy="484286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030581" y="3016529"/>
            <a:ext cx="1352538" cy="349580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612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not easy!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we have to do that 500, 1000, or 1 million times?!</a:t>
            </a:r>
          </a:p>
        </p:txBody>
      </p:sp>
    </p:spTree>
    <p:extLst>
      <p:ext uri="{BB962C8B-B14F-4D97-AF65-F5344CB8AC3E}">
        <p14:creationId xmlns:p14="http://schemas.microsoft.com/office/powerpoint/2010/main" val="2466938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just correlate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repeat the split-half 500 times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Save the column </a:t>
            </a:r>
            <a:r>
              <a:rPr lang="en-US" dirty="0" smtClean="0">
                <a:solidFill>
                  <a:schemeClr val="bg1"/>
                </a:solidFill>
              </a:rPr>
              <a:t>factors </a:t>
            </a:r>
            <a:r>
              <a:rPr lang="en-US" dirty="0" smtClean="0">
                <a:solidFill>
                  <a:schemeClr val="bg1"/>
                </a:solidFill>
              </a:rPr>
              <a:t>for each split, on each iteration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And compute correlation between the variable component scores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Tells us similarity per split!</a:t>
            </a:r>
          </a:p>
        </p:txBody>
      </p:sp>
    </p:spTree>
    <p:extLst>
      <p:ext uri="{BB962C8B-B14F-4D97-AF65-F5344CB8AC3E}">
        <p14:creationId xmlns:p14="http://schemas.microsoft.com/office/powerpoint/2010/main" val="3036632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just correlate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repeat the split-half 500 times</a:t>
            </a:r>
          </a:p>
          <a:p>
            <a:r>
              <a:rPr lang="en-US" dirty="0"/>
              <a:t>Save the column component scores for each split, on each iteration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And compute correlation between the variable component scores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Tells us similarity per split!</a:t>
            </a:r>
          </a:p>
        </p:txBody>
      </p:sp>
    </p:spTree>
    <p:extLst>
      <p:ext uri="{BB962C8B-B14F-4D97-AF65-F5344CB8AC3E}">
        <p14:creationId xmlns:p14="http://schemas.microsoft.com/office/powerpoint/2010/main" val="3917049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just correlate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repeat the split-half 500 times</a:t>
            </a:r>
          </a:p>
          <a:p>
            <a:r>
              <a:rPr lang="en-US" dirty="0"/>
              <a:t>Save the column component scores for each split, on each </a:t>
            </a:r>
            <a:r>
              <a:rPr lang="en-US" dirty="0" smtClean="0"/>
              <a:t>iteration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And compute correlation between the variable component scores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Tells us similarity per split!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369497" y="3840163"/>
            <a:ext cx="4572000" cy="2286000"/>
            <a:chOff x="24775" y="1806593"/>
            <a:chExt cx="9144000" cy="4572000"/>
          </a:xfrm>
        </p:grpSpPr>
        <p:pic>
          <p:nvPicPr>
            <p:cNvPr id="4" name="Picture 3" descr="S1_Vars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75" y="1806593"/>
              <a:ext cx="4572000" cy="4572000"/>
            </a:xfrm>
            <a:prstGeom prst="rect">
              <a:avLst/>
            </a:prstGeom>
          </p:spPr>
        </p:pic>
        <p:pic>
          <p:nvPicPr>
            <p:cNvPr id="5" name="Picture 4" descr="S2_Vars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775" y="1806593"/>
              <a:ext cx="4572000" cy="457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142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just correlate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repeat the split-half 500 times</a:t>
            </a:r>
          </a:p>
          <a:p>
            <a:r>
              <a:rPr lang="en-US" dirty="0" smtClean="0"/>
              <a:t>Save the column component scores for each split, on each iteration</a:t>
            </a:r>
          </a:p>
          <a:p>
            <a:r>
              <a:rPr lang="en-US" dirty="0" smtClean="0"/>
              <a:t>And compute correlation between the component scores</a:t>
            </a:r>
          </a:p>
          <a:p>
            <a:pPr lvl="1"/>
            <a:r>
              <a:rPr lang="en-US" dirty="0" smtClean="0"/>
              <a:t>Tells us similarity per split!</a:t>
            </a:r>
          </a:p>
        </p:txBody>
      </p:sp>
    </p:spTree>
    <p:extLst>
      <p:ext uri="{BB962C8B-B14F-4D97-AF65-F5344CB8AC3E}">
        <p14:creationId xmlns:p14="http://schemas.microsoft.com/office/powerpoint/2010/main" val="3917049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How it looks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568819"/>
              </p:ext>
            </p:extLst>
          </p:nvPr>
        </p:nvGraphicFramePr>
        <p:xfrm>
          <a:off x="2311400" y="2212388"/>
          <a:ext cx="4030663" cy="561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5" name="Worksheet" r:id="rId3" imgW="7378700" imgH="10287000" progId="Excel.Sheet.12">
                  <p:embed/>
                </p:oleObj>
              </mc:Choice>
              <mc:Fallback>
                <p:oleObj name="Worksheet" r:id="rId3" imgW="7378700" imgH="10287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1400" y="2212388"/>
                        <a:ext cx="4030663" cy="5618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9081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heat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Average correlation over the splits</a:t>
            </a:r>
          </a:p>
          <a:p>
            <a:r>
              <a:rPr lang="en-US" dirty="0" smtClean="0"/>
              <a:t>Visualize</a:t>
            </a:r>
          </a:p>
          <a:p>
            <a:pPr lvl="1"/>
            <a:r>
              <a:rPr lang="en-US" dirty="0" err="1" smtClean="0"/>
              <a:t>Heatmaps</a:t>
            </a:r>
            <a:r>
              <a:rPr lang="en-US" dirty="0" smtClean="0"/>
              <a:t> tell us where values are at their extremes</a:t>
            </a:r>
          </a:p>
          <a:p>
            <a:pPr lvl="1"/>
            <a:r>
              <a:rPr lang="en-US" dirty="0" smtClean="0"/>
              <a:t>i.e., visualize high correlation (reproducibility)</a:t>
            </a:r>
          </a:p>
        </p:txBody>
      </p:sp>
    </p:spTree>
    <p:extLst>
      <p:ext uri="{BB962C8B-B14F-4D97-AF65-F5344CB8AC3E}">
        <p14:creationId xmlns:p14="http://schemas.microsoft.com/office/powerpoint/2010/main" val="1575393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3889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HeatComp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23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3889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HeatComp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sp>
        <p:nvSpPr>
          <p:cNvPr id="2" name="Donut 1"/>
          <p:cNvSpPr/>
          <p:nvPr/>
        </p:nvSpPr>
        <p:spPr>
          <a:xfrm>
            <a:off x="2751377" y="1597233"/>
            <a:ext cx="2058723" cy="1751184"/>
          </a:xfrm>
          <a:prstGeom prst="donut">
            <a:avLst>
              <a:gd name="adj" fmla="val 5223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915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3889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eatComps_Zoo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51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 500 iterations we know that:</a:t>
            </a:r>
          </a:p>
          <a:p>
            <a:pPr lvl="1"/>
            <a:r>
              <a:rPr lang="en-US" dirty="0" smtClean="0"/>
              <a:t>Component 1: Average </a:t>
            </a:r>
            <a:r>
              <a:rPr lang="en-US" i="1" dirty="0" smtClean="0"/>
              <a:t>r</a:t>
            </a:r>
            <a:r>
              <a:rPr lang="en-US" dirty="0" smtClean="0"/>
              <a:t> = 0.82</a:t>
            </a:r>
          </a:p>
          <a:p>
            <a:pPr lvl="1"/>
            <a:r>
              <a:rPr lang="en-US" dirty="0"/>
              <a:t>Component 2: Average </a:t>
            </a:r>
            <a:r>
              <a:rPr lang="en-US" i="1" dirty="0"/>
              <a:t>r</a:t>
            </a:r>
            <a:r>
              <a:rPr lang="en-US" dirty="0"/>
              <a:t> = </a:t>
            </a:r>
            <a:r>
              <a:rPr lang="en-US" dirty="0" smtClean="0"/>
              <a:t>0.47</a:t>
            </a:r>
          </a:p>
          <a:p>
            <a:pPr lvl="1"/>
            <a:r>
              <a:rPr lang="en-US" dirty="0" smtClean="0"/>
              <a:t>The rest aren’t good!</a:t>
            </a:r>
          </a:p>
        </p:txBody>
      </p:sp>
    </p:spTree>
    <p:extLst>
      <p:ext uri="{BB962C8B-B14F-4D97-AF65-F5344CB8AC3E}">
        <p14:creationId xmlns:p14="http://schemas.microsoft.com/office/powerpoint/2010/main" val="1730503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3889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PCA_Scre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3892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38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too different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different enough</a:t>
            </a:r>
          </a:p>
          <a:p>
            <a:r>
              <a:rPr lang="en-US" dirty="0" smtClean="0"/>
              <a:t>And tells us much, much more</a:t>
            </a:r>
          </a:p>
        </p:txBody>
      </p:sp>
    </p:spTree>
    <p:extLst>
      <p:ext uri="{BB962C8B-B14F-4D97-AF65-F5344CB8AC3E}">
        <p14:creationId xmlns:p14="http://schemas.microsoft.com/office/powerpoint/2010/main" val="2544236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Resampling with a baby example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Principal Components Analysis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Split-half for PCA (and similar techniques)</a:t>
            </a:r>
          </a:p>
          <a:p>
            <a:r>
              <a:rPr lang="en-US" dirty="0" smtClean="0"/>
              <a:t>Split-half in action!</a:t>
            </a:r>
          </a:p>
        </p:txBody>
      </p:sp>
    </p:spTree>
    <p:extLst>
      <p:ext uri="{BB962C8B-B14F-4D97-AF65-F5344CB8AC3E}">
        <p14:creationId xmlns:p14="http://schemas.microsoft.com/office/powerpoint/2010/main" val="3275331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Alhazmi</a:t>
            </a:r>
            <a:r>
              <a:rPr lang="en-US" dirty="0" smtClean="0"/>
              <a:t>, Beaton, &amp; </a:t>
            </a:r>
            <a:r>
              <a:rPr lang="en-US" dirty="0" err="1" smtClean="0"/>
              <a:t>Abdi</a:t>
            </a:r>
            <a:r>
              <a:rPr lang="en-US" dirty="0" smtClean="0"/>
              <a:t> (in prep)</a:t>
            </a:r>
          </a:p>
          <a:p>
            <a:r>
              <a:rPr lang="en-US" dirty="0" smtClean="0"/>
              <a:t>Multivariate analysis of abstracts from the </a:t>
            </a:r>
            <a:r>
              <a:rPr lang="en-US" dirty="0" err="1" smtClean="0"/>
              <a:t>NeuroSynth</a:t>
            </a:r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dirty="0" smtClean="0"/>
              <a:t>atabase</a:t>
            </a:r>
          </a:p>
        </p:txBody>
      </p:sp>
    </p:spTree>
    <p:extLst>
      <p:ext uri="{BB962C8B-B14F-4D97-AF65-F5344CB8AC3E}">
        <p14:creationId xmlns:p14="http://schemas.microsoft.com/office/powerpoint/2010/main" val="2223122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NeuroSynth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Database to record fMRI studies</a:t>
            </a:r>
          </a:p>
          <a:p>
            <a:r>
              <a:rPr lang="en-US" dirty="0" smtClean="0"/>
              <a:t>Keeps track of which voxels were reported</a:t>
            </a:r>
          </a:p>
          <a:p>
            <a:r>
              <a:rPr lang="en-US" dirty="0" smtClean="0"/>
              <a:t>Key words</a:t>
            </a:r>
          </a:p>
          <a:p>
            <a:r>
              <a:rPr lang="en-US" dirty="0" smtClean="0"/>
              <a:t>Studies</a:t>
            </a:r>
          </a:p>
          <a:p>
            <a:r>
              <a:rPr lang="en-US" dirty="0" smtClean="0"/>
              <a:t>Meta analysis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837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looks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390999"/>
              </p:ext>
            </p:extLst>
          </p:nvPr>
        </p:nvGraphicFramePr>
        <p:xfrm>
          <a:off x="54347" y="2765491"/>
          <a:ext cx="4246688" cy="1892300"/>
        </p:xfrm>
        <a:graphic>
          <a:graphicData uri="http://schemas.openxmlformats.org/drawingml/2006/table">
            <a:tbl>
              <a:tblPr/>
              <a:tblGrid>
                <a:gridCol w="2523927"/>
                <a:gridCol w="907942"/>
                <a:gridCol w="814819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Beers</a:t>
                      </a:r>
                      <a:endParaRPr lang="en-US" sz="24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Hoppy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Floral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1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Brother David </a:t>
                      </a:r>
                      <a:r>
                        <a:rPr lang="en-US" sz="2400" b="0" i="1" u="none" strike="noStrike" dirty="0" err="1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Tripel</a:t>
                      </a:r>
                      <a:endParaRPr lang="en-US" sz="2400" b="0" i="1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1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The Reverend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1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1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La </a:t>
                      </a:r>
                      <a:r>
                        <a:rPr lang="en-US" sz="2400" b="0" i="1" u="none" strike="noStrike" dirty="0" err="1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Folie</a:t>
                      </a:r>
                      <a:endParaRPr lang="en-US" sz="2400" b="0" i="1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028427"/>
              </p:ext>
            </p:extLst>
          </p:nvPr>
        </p:nvGraphicFramePr>
        <p:xfrm>
          <a:off x="4872535" y="2765491"/>
          <a:ext cx="4000625" cy="1892300"/>
        </p:xfrm>
        <a:graphic>
          <a:graphicData uri="http://schemas.openxmlformats.org/drawingml/2006/table">
            <a:tbl>
              <a:tblPr/>
              <a:tblGrid>
                <a:gridCol w="1903673"/>
                <a:gridCol w="1048476"/>
                <a:gridCol w="1048476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4B4582"/>
                          </a:solidFill>
                          <a:effectLst/>
                          <a:latin typeface="Calibri"/>
                        </a:rPr>
                        <a:t>Beers</a:t>
                      </a:r>
                      <a:endParaRPr lang="en-US" sz="2400" b="1" i="0" u="none" strike="noStrike" dirty="0">
                        <a:solidFill>
                          <a:srgbClr val="4B4582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4B4582"/>
                          </a:solidFill>
                          <a:effectLst/>
                          <a:latin typeface="Calibri"/>
                        </a:rPr>
                        <a:t>Hoppy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4B4582"/>
                          </a:solidFill>
                          <a:effectLst/>
                          <a:latin typeface="Calibri"/>
                        </a:rPr>
                        <a:t>Floral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1" u="none" strike="noStrike" dirty="0">
                          <a:solidFill>
                            <a:srgbClr val="4B4582"/>
                          </a:solidFill>
                          <a:effectLst/>
                          <a:latin typeface="Calibri"/>
                        </a:rPr>
                        <a:t>Sisyphus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4B4582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4B4582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1" u="none" strike="noStrike" dirty="0">
                          <a:solidFill>
                            <a:srgbClr val="4B4582"/>
                          </a:solidFill>
                          <a:effectLst/>
                          <a:latin typeface="Calibri"/>
                        </a:rPr>
                        <a:t>Pliny The Elder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4B4582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4B4582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1" u="none" strike="noStrike" dirty="0">
                          <a:solidFill>
                            <a:srgbClr val="4B4582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4B4582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4B4582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1" u="none" strike="noStrike" dirty="0">
                          <a:solidFill>
                            <a:srgbClr val="4B4582"/>
                          </a:solidFill>
                          <a:effectLst/>
                          <a:latin typeface="Calibri"/>
                        </a:rPr>
                        <a:t>Consecration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4B4582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4B4582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896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factor structure of the abstracts?</a:t>
            </a:r>
          </a:p>
          <a:p>
            <a:pPr lvl="1"/>
            <a:r>
              <a:rPr lang="en-US" dirty="0" smtClean="0"/>
              <a:t>A latent semantic analysis.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111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big!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10,898 Abstracts</a:t>
            </a:r>
          </a:p>
          <a:p>
            <a:r>
              <a:rPr lang="en-US" dirty="0" smtClean="0"/>
              <a:t>3,114 unique terms across all of them</a:t>
            </a:r>
          </a:p>
          <a:p>
            <a:r>
              <a:rPr lang="en-US" dirty="0" smtClean="0"/>
              <a:t>Which terms are used in which abstracts?</a:t>
            </a:r>
          </a:p>
          <a:p>
            <a:pPr lvl="1"/>
            <a:r>
              <a:rPr lang="en-US" dirty="0" smtClean="0"/>
              <a:t>And how many times are they used?</a:t>
            </a:r>
          </a:p>
        </p:txBody>
      </p:sp>
    </p:spTree>
    <p:extLst>
      <p:ext uri="{BB962C8B-B14F-4D97-AF65-F5344CB8AC3E}">
        <p14:creationId xmlns:p14="http://schemas.microsoft.com/office/powerpoint/2010/main" val="3129433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Data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055163"/>
              </p:ext>
            </p:extLst>
          </p:nvPr>
        </p:nvGraphicFramePr>
        <p:xfrm>
          <a:off x="1543240" y="2205238"/>
          <a:ext cx="6096000" cy="370840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PMID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abus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episod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autobio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0322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 TO THE RESCUE.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851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lusteredStudi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73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only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Of 3,112 components!</a:t>
            </a:r>
          </a:p>
          <a:p>
            <a:pPr lvl="1"/>
            <a:r>
              <a:rPr lang="en-US" dirty="0" smtClean="0"/>
              <a:t>We couldn’t convince anyone to interpret that many components.</a:t>
            </a:r>
          </a:p>
          <a:p>
            <a:pPr lvl="1"/>
            <a:r>
              <a:rPr lang="en-US" dirty="0" smtClean="0"/>
              <a:t>We tried</a:t>
            </a:r>
            <a:r>
              <a:rPr lang="en-US" dirty="0"/>
              <a:t>!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92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3889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77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crazy!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decide which components are important for us to interpret?</a:t>
            </a:r>
          </a:p>
          <a:p>
            <a:r>
              <a:rPr lang="en-US" dirty="0" smtClean="0"/>
              <a:t>Scree says 3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Or 12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Or &gt; 250 </a:t>
            </a:r>
          </a:p>
        </p:txBody>
      </p:sp>
    </p:spTree>
    <p:extLst>
      <p:ext uri="{BB962C8B-B14F-4D97-AF65-F5344CB8AC3E}">
        <p14:creationId xmlns:p14="http://schemas.microsoft.com/office/powerpoint/2010/main" val="83780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crazy!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decide which components are important for us to interpret?</a:t>
            </a:r>
          </a:p>
          <a:p>
            <a:r>
              <a:rPr lang="en-US" dirty="0" smtClean="0"/>
              <a:t>Scree says 3</a:t>
            </a:r>
          </a:p>
          <a:p>
            <a:pPr lvl="1"/>
            <a:r>
              <a:rPr lang="en-US" dirty="0" smtClean="0"/>
              <a:t>Or 12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Or &gt; 250 </a:t>
            </a:r>
          </a:p>
        </p:txBody>
      </p:sp>
    </p:spTree>
    <p:extLst>
      <p:ext uri="{BB962C8B-B14F-4D97-AF65-F5344CB8AC3E}">
        <p14:creationId xmlns:p14="http://schemas.microsoft.com/office/powerpoint/2010/main" val="1181443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crazy!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decide which components are important for us to interpret?</a:t>
            </a:r>
          </a:p>
          <a:p>
            <a:r>
              <a:rPr lang="en-US" dirty="0" smtClean="0"/>
              <a:t>Scree says 3</a:t>
            </a:r>
          </a:p>
          <a:p>
            <a:pPr lvl="1"/>
            <a:r>
              <a:rPr lang="en-US" dirty="0" smtClean="0"/>
              <a:t>Or 12</a:t>
            </a:r>
          </a:p>
          <a:p>
            <a:pPr lvl="1"/>
            <a:r>
              <a:rPr lang="en-US" dirty="0" smtClean="0"/>
              <a:t>Or &gt; 250 </a:t>
            </a:r>
          </a:p>
        </p:txBody>
      </p:sp>
    </p:spTree>
    <p:extLst>
      <p:ext uri="{BB962C8B-B14F-4D97-AF65-F5344CB8AC3E}">
        <p14:creationId xmlns:p14="http://schemas.microsoft.com/office/powerpoint/2010/main" val="1181443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looks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598021"/>
              </p:ext>
            </p:extLst>
          </p:nvPr>
        </p:nvGraphicFramePr>
        <p:xfrm>
          <a:off x="54347" y="2765491"/>
          <a:ext cx="4246688" cy="1892300"/>
        </p:xfrm>
        <a:graphic>
          <a:graphicData uri="http://schemas.openxmlformats.org/drawingml/2006/table">
            <a:tbl>
              <a:tblPr/>
              <a:tblGrid>
                <a:gridCol w="2523927"/>
                <a:gridCol w="907942"/>
                <a:gridCol w="814819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Beers</a:t>
                      </a:r>
                      <a:endParaRPr lang="en-US" sz="24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Hoppy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Floral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1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Brother David </a:t>
                      </a:r>
                      <a:r>
                        <a:rPr lang="en-US" sz="2400" b="0" i="1" u="none" strike="noStrike" dirty="0" err="1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Tripel</a:t>
                      </a:r>
                      <a:endParaRPr lang="en-US" sz="2400" b="0" i="1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1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The Reverend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1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1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La </a:t>
                      </a:r>
                      <a:r>
                        <a:rPr lang="en-US" sz="2400" b="0" i="1" u="none" strike="noStrike" dirty="0" err="1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Folie</a:t>
                      </a:r>
                      <a:endParaRPr lang="en-US" sz="2400" b="0" i="1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281497"/>
              </p:ext>
            </p:extLst>
          </p:nvPr>
        </p:nvGraphicFramePr>
        <p:xfrm>
          <a:off x="4872535" y="2765491"/>
          <a:ext cx="4000625" cy="1892300"/>
        </p:xfrm>
        <a:graphic>
          <a:graphicData uri="http://schemas.openxmlformats.org/drawingml/2006/table">
            <a:tbl>
              <a:tblPr/>
              <a:tblGrid>
                <a:gridCol w="1903673"/>
                <a:gridCol w="1048476"/>
                <a:gridCol w="1048476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4B4582"/>
                          </a:solidFill>
                          <a:effectLst/>
                          <a:latin typeface="Calibri"/>
                        </a:rPr>
                        <a:t>Beers</a:t>
                      </a:r>
                      <a:endParaRPr lang="en-US" sz="2400" b="1" i="0" u="none" strike="noStrike" dirty="0">
                        <a:solidFill>
                          <a:srgbClr val="4B4582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4B4582"/>
                          </a:solidFill>
                          <a:effectLst/>
                          <a:latin typeface="Calibri"/>
                        </a:rPr>
                        <a:t>Hoppy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4B4582"/>
                          </a:solidFill>
                          <a:effectLst/>
                          <a:latin typeface="Calibri"/>
                        </a:rPr>
                        <a:t>Floral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1" u="none" strike="noStrike" dirty="0">
                          <a:solidFill>
                            <a:srgbClr val="4B4582"/>
                          </a:solidFill>
                          <a:effectLst/>
                          <a:latin typeface="Calibri"/>
                        </a:rPr>
                        <a:t>Sisyphus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4B4582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4B4582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1" u="none" strike="noStrike" dirty="0">
                          <a:solidFill>
                            <a:srgbClr val="4B4582"/>
                          </a:solidFill>
                          <a:effectLst/>
                          <a:latin typeface="Calibri"/>
                        </a:rPr>
                        <a:t>Pliny The Elder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4B4582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4B4582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1" u="none" strike="noStrike" dirty="0">
                          <a:solidFill>
                            <a:srgbClr val="4B4582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4B4582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4B4582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1" u="none" strike="noStrike" dirty="0">
                          <a:solidFill>
                            <a:srgbClr val="4B4582"/>
                          </a:solidFill>
                          <a:effectLst/>
                          <a:latin typeface="Calibri"/>
                        </a:rPr>
                        <a:t>Consecration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4B4582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4B4582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>
            <a:stCxn id="7" idx="3"/>
          </p:cNvCxnSpPr>
          <p:nvPr/>
        </p:nvCxnSpPr>
        <p:spPr>
          <a:xfrm flipV="1">
            <a:off x="5009165" y="4657792"/>
            <a:ext cx="1628773" cy="810632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45692" y="5283758"/>
            <a:ext cx="1963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Exclusive data sets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>
          <a:xfrm flipH="1" flipV="1">
            <a:off x="1462270" y="4657792"/>
            <a:ext cx="1583422" cy="810632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569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3889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6400800" cy="64008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2693657" y="2424716"/>
            <a:ext cx="5078743" cy="0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693657" y="3115941"/>
            <a:ext cx="5078743" cy="0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693657" y="4192044"/>
            <a:ext cx="5078743" cy="0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082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split half say?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Really, we want to know which components can be </a:t>
            </a:r>
            <a:r>
              <a:rPr lang="en-US" i="1" dirty="0" smtClean="0"/>
              <a:t>reproduced</a:t>
            </a:r>
            <a:r>
              <a:rPr lang="en-US" dirty="0" smtClean="0"/>
              <a:t> now matter how we split the data</a:t>
            </a:r>
          </a:p>
          <a:p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Goal: find the components that are likely to generalize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491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just look at the first 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Split half 1000 times</a:t>
            </a:r>
          </a:p>
          <a:p>
            <a:r>
              <a:rPr lang="en-US" dirty="0" smtClean="0"/>
              <a:t>Correlated component scores across each split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99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or 5 out of 3112!</a:t>
            </a:r>
            <a:endParaRPr lang="en-US" dirty="0"/>
          </a:p>
        </p:txBody>
      </p:sp>
      <p:pic>
        <p:nvPicPr>
          <p:cNvPr id="5" name="Picture 4" descr="fj_meancor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67" r="9170"/>
          <a:stretch/>
        </p:blipFill>
        <p:spPr>
          <a:xfrm>
            <a:off x="2395603" y="2213034"/>
            <a:ext cx="4352795" cy="400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21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Saved us a lot of interpretation!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Impossible to interpret too many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924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tells us which Components keep coming up</a:t>
            </a:r>
          </a:p>
          <a:p>
            <a:pPr lvl="1"/>
            <a:r>
              <a:rPr lang="en-US" dirty="0" smtClean="0"/>
              <a:t>Not just by variance, but by how similar they are each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153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Split-half is your </a:t>
            </a:r>
            <a:r>
              <a:rPr lang="en-US" dirty="0" smtClean="0"/>
              <a:t>new friend</a:t>
            </a:r>
          </a:p>
          <a:p>
            <a:pPr lvl="1"/>
            <a:r>
              <a:rPr lang="en-US" dirty="0" smtClean="0"/>
              <a:t>Helps us in ways Monte Carlo, Permutation, and Bootstrap can’t.</a:t>
            </a:r>
            <a:endParaRPr lang="en-US" dirty="0" smtClean="0"/>
          </a:p>
          <a:p>
            <a:r>
              <a:rPr lang="en-US" dirty="0" smtClean="0"/>
              <a:t>Big </a:t>
            </a:r>
            <a:r>
              <a:rPr lang="en-US" dirty="0" smtClean="0"/>
              <a:t>point: identify which components keep coming up in the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52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Materials available at:</a:t>
            </a:r>
          </a:p>
          <a:p>
            <a:pPr marL="0" indent="0">
              <a:buNone/>
            </a:pPr>
            <a:r>
              <a:rPr lang="en-US" dirty="0"/>
              <a:t>http://</a:t>
            </a:r>
            <a:r>
              <a:rPr lang="en-US" dirty="0" err="1"/>
              <a:t>www.derekbeaton.com</a:t>
            </a:r>
            <a:r>
              <a:rPr lang="en-US" dirty="0"/>
              <a:t>/samr-swpa-2016/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516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</TotalTime>
  <Words>1475</Words>
  <Application>Microsoft Macintosh PowerPoint</Application>
  <PresentationFormat>On-screen Show (4:3)</PresentationFormat>
  <Paragraphs>440</Paragraphs>
  <Slides>97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99" baseType="lpstr">
      <vt:lpstr>Twilight</vt:lpstr>
      <vt:lpstr>Worksheet</vt:lpstr>
      <vt:lpstr>PowerPoint Presentation</vt:lpstr>
      <vt:lpstr>Why Split-half Resampling?</vt:lpstr>
      <vt:lpstr>Outline</vt:lpstr>
      <vt:lpstr>Our example data</vt:lpstr>
      <vt:lpstr>How it looks</vt:lpstr>
      <vt:lpstr>PowerPoint Presentation</vt:lpstr>
      <vt:lpstr>Recall: How it looks</vt:lpstr>
      <vt:lpstr>How it looks</vt:lpstr>
      <vt:lpstr>How it looks</vt:lpstr>
      <vt:lpstr>PowerPoint Presentation</vt:lpstr>
      <vt:lpstr>PowerPoint Presentation</vt:lpstr>
      <vt:lpstr>Resampling Requires Computation</vt:lpstr>
      <vt:lpstr>Save the values</vt:lpstr>
      <vt:lpstr>Save the values</vt:lpstr>
      <vt:lpstr>Split v. Split?</vt:lpstr>
      <vt:lpstr>PowerPoint Presentation</vt:lpstr>
      <vt:lpstr>PowerPoint Presentation</vt:lpstr>
      <vt:lpstr>Not a whole lot changes</vt:lpstr>
      <vt:lpstr>Not a whole lot changes</vt:lpstr>
      <vt:lpstr>So how can we use this?</vt:lpstr>
      <vt:lpstr>Outline</vt:lpstr>
      <vt:lpstr>Principal Components Analysis</vt:lpstr>
      <vt:lpstr>Principal Components Analysis</vt:lpstr>
      <vt:lpstr>Toy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 to beer</vt:lpstr>
      <vt:lpstr>PowerPoint Presentation</vt:lpstr>
      <vt:lpstr>The beers</vt:lpstr>
      <vt:lpstr>PCA (and other techniques)</vt:lpstr>
      <vt:lpstr>The variables</vt:lpstr>
      <vt:lpstr>PowerPoint Presentation</vt:lpstr>
      <vt:lpstr>PowerPoint Presentation</vt:lpstr>
      <vt:lpstr>PowerPoint Presentation</vt:lpstr>
      <vt:lpstr>These aren’t the only two</vt:lpstr>
      <vt:lpstr>But how many Components?</vt:lpstr>
      <vt:lpstr>A classic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which is it?</vt:lpstr>
      <vt:lpstr>We really want to know</vt:lpstr>
      <vt:lpstr>Split half to the rescue!</vt:lpstr>
      <vt:lpstr>Outline</vt:lpstr>
      <vt:lpstr>How it looks</vt:lpstr>
      <vt:lpstr>Two PCAs</vt:lpstr>
      <vt:lpstr>PowerPoint Presentation</vt:lpstr>
      <vt:lpstr>PowerPoint Presentation</vt:lpstr>
      <vt:lpstr>“Same” Components?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That’s not easy!</vt:lpstr>
      <vt:lpstr>Let’s just correlate</vt:lpstr>
      <vt:lpstr>Let’s just correlate</vt:lpstr>
      <vt:lpstr>Let’s just correlate</vt:lpstr>
      <vt:lpstr>Let’s just correlate</vt:lpstr>
      <vt:lpstr>Make a heat map</vt:lpstr>
      <vt:lpstr>PowerPoint Presentation</vt:lpstr>
      <vt:lpstr>PowerPoint Presentation</vt:lpstr>
      <vt:lpstr>PowerPoint Presentation</vt:lpstr>
      <vt:lpstr>Neat!</vt:lpstr>
      <vt:lpstr>PowerPoint Presentation</vt:lpstr>
      <vt:lpstr>Not too different</vt:lpstr>
      <vt:lpstr>Outline</vt:lpstr>
      <vt:lpstr>Semantic Analysis</vt:lpstr>
      <vt:lpstr>NeuroSynth</vt:lpstr>
      <vt:lpstr>Our question</vt:lpstr>
      <vt:lpstr>It’s big!</vt:lpstr>
      <vt:lpstr>Example of Data</vt:lpstr>
      <vt:lpstr>PCA TO THE RESCUE.</vt:lpstr>
      <vt:lpstr>PowerPoint Presentation</vt:lpstr>
      <vt:lpstr>That’s only 2</vt:lpstr>
      <vt:lpstr>PowerPoint Presentation</vt:lpstr>
      <vt:lpstr>That’s crazy!</vt:lpstr>
      <vt:lpstr>That’s crazy!</vt:lpstr>
      <vt:lpstr>That’s crazy!</vt:lpstr>
      <vt:lpstr>PowerPoint Presentation</vt:lpstr>
      <vt:lpstr>What does split half say?</vt:lpstr>
      <vt:lpstr>Let’s just look at the first 20</vt:lpstr>
      <vt:lpstr>3 or 5 out of 3112!</vt:lpstr>
      <vt:lpstr>Saved us a lot of interpretation!</vt:lpstr>
      <vt:lpstr>Generalizable</vt:lpstr>
      <vt:lpstr>Take aways</vt:lpstr>
      <vt:lpstr>Fin</vt:lpstr>
    </vt:vector>
  </TitlesOfParts>
  <Company>UTD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Split half resampling</dc:title>
  <dc:creator>Derek Beaton</dc:creator>
  <cp:lastModifiedBy>Derek Beaton</cp:lastModifiedBy>
  <cp:revision>71</cp:revision>
  <dcterms:created xsi:type="dcterms:W3CDTF">2016-04-01T12:19:23Z</dcterms:created>
  <dcterms:modified xsi:type="dcterms:W3CDTF">2016-04-09T13:01:32Z</dcterms:modified>
</cp:coreProperties>
</file>